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
  </p:notesMasterIdLst>
  <p:sldIdLst>
    <p:sldId id="256" r:id="rId2"/>
    <p:sldId id="257" r:id="rId3"/>
    <p:sldId id="258" r:id="rId4"/>
    <p:sldId id="259" r:id="rId5"/>
    <p:sldId id="261" r:id="rId6"/>
    <p:sldId id="260" r:id="rId7"/>
    <p:sldId id="266" r:id="rId8"/>
    <p:sldId id="267" r:id="rId9"/>
    <p:sldId id="262" r:id="rId10"/>
    <p:sldId id="265" r:id="rId11"/>
    <p:sldId id="264" r:id="rId12"/>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A761"/>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81" autoAdjust="0"/>
    <p:restoredTop sz="94599" autoAdjust="0"/>
  </p:normalViewPr>
  <p:slideViewPr>
    <p:cSldViewPr>
      <p:cViewPr varScale="1">
        <p:scale>
          <a:sx n="105" d="100"/>
          <a:sy n="105" d="100"/>
        </p:scale>
        <p:origin x="106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12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5AA918-ABDB-4C97-8C64-697AB9DD534F}" type="datetimeFigureOut">
              <a:rPr lang="en-US" smtClean="0"/>
              <a:t>1/10/2017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6861D2-82DC-43BD-91B7-B899CAE1B9CD}" type="slidenum">
              <a:rPr lang="en-US" smtClean="0"/>
              <a:t>‹#›</a:t>
            </a:fld>
            <a:endParaRPr lang="en-US"/>
          </a:p>
        </p:txBody>
      </p:sp>
    </p:spTree>
    <p:extLst>
      <p:ext uri="{BB962C8B-B14F-4D97-AF65-F5344CB8AC3E}">
        <p14:creationId xmlns:p14="http://schemas.microsoft.com/office/powerpoint/2010/main" val="831157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total of 12 species are sampled in the project. For each species, trees are sampled in 10 sites. In each site a pair of populations is selected for sampling, within the same type of landscape. The two populations in a pair consist of 25 trees each, and are located at two opposite ends of a the specific ecological gradient which is being investigated. Countries where the sampling is ongoing are: Austria, Finland, France, Germany, Greece, Italy, Lithuania, Norway, Russia, Spain, Sweden, Switzerland, United Kingdom.</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6861D2-82DC-43BD-91B7-B899CAE1B9CD}" type="slidenum">
              <a:rPr lang="en-US" smtClean="0"/>
              <a:t>7</a:t>
            </a:fld>
            <a:endParaRPr lang="en-US"/>
          </a:p>
        </p:txBody>
      </p:sp>
    </p:spTree>
    <p:extLst>
      <p:ext uri="{BB962C8B-B14F-4D97-AF65-F5344CB8AC3E}">
        <p14:creationId xmlns:p14="http://schemas.microsoft.com/office/powerpoint/2010/main" val="1648146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sampling protocol provides step-by-step detailed requirements of traits to measure, data to record about the sites and individual trees, wood and leaf material to sample and describes how to prepare the material for DNA sequencing.</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6861D2-82DC-43BD-91B7-B899CAE1B9CD}" type="slidenum">
              <a:rPr lang="en-US" smtClean="0"/>
              <a:t>8</a:t>
            </a:fld>
            <a:endParaRPr lang="en-US"/>
          </a:p>
        </p:txBody>
      </p:sp>
    </p:spTree>
    <p:extLst>
      <p:ext uri="{BB962C8B-B14F-4D97-AF65-F5344CB8AC3E}">
        <p14:creationId xmlns:p14="http://schemas.microsoft.com/office/powerpoint/2010/main" val="2020103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Links between work packages</a:t>
            </a:r>
            <a:endParaRPr lang="el-GR" altLang="fr-FR" dirty="0" smtClean="0"/>
          </a:p>
        </p:txBody>
      </p:sp>
      <p:sp>
        <p:nvSpPr>
          <p:cNvPr id="7172"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C1A4F0F-23C7-4FDA-88EB-C111769CEEFE}" type="slidenum">
              <a:rPr lang="el-GR" altLang="fr-FR">
                <a:latin typeface="Calibri" panose="020F0502020204030204" pitchFamily="34" charset="0"/>
              </a:rPr>
              <a:pPr/>
              <a:t>10</a:t>
            </a:fld>
            <a:endParaRPr lang="el-GR" altLang="fr-FR">
              <a:latin typeface="Calibri" panose="020F0502020204030204" pitchFamily="34" charset="0"/>
            </a:endParaRPr>
          </a:p>
        </p:txBody>
      </p:sp>
    </p:spTree>
    <p:extLst>
      <p:ext uri="{BB962C8B-B14F-4D97-AF65-F5344CB8AC3E}">
        <p14:creationId xmlns:p14="http://schemas.microsoft.com/office/powerpoint/2010/main" val="7810455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Układ niestandardowy">
    <p:spTree>
      <p:nvGrpSpPr>
        <p:cNvPr id="1" name=""/>
        <p:cNvGrpSpPr/>
        <p:nvPr/>
      </p:nvGrpSpPr>
      <p:grpSpPr>
        <a:xfrm>
          <a:off x="0" y="0"/>
          <a:ext cx="0" cy="0"/>
          <a:chOff x="0" y="0"/>
          <a:chExt cx="0" cy="0"/>
        </a:xfrm>
      </p:grpSpPr>
      <p:sp>
        <p:nvSpPr>
          <p:cNvPr id="2" name="Tytuł 1"/>
          <p:cNvSpPr>
            <a:spLocks noGrp="1"/>
          </p:cNvSpPr>
          <p:nvPr>
            <p:ph type="title" hasCustomPrompt="1"/>
          </p:nvPr>
        </p:nvSpPr>
        <p:spPr>
          <a:xfrm>
            <a:off x="357158" y="4143380"/>
            <a:ext cx="8358246" cy="571504"/>
          </a:xfrm>
          <a:prstGeom prst="rect">
            <a:avLst/>
          </a:prstGeom>
        </p:spPr>
        <p:txBody>
          <a:bodyPr/>
          <a:lstStyle>
            <a:lvl1pPr>
              <a:defRPr sz="2000" b="1">
                <a:solidFill>
                  <a:srgbClr val="3BA761"/>
                </a:solidFill>
                <a:latin typeface="ArialMT"/>
              </a:defRPr>
            </a:lvl1pPr>
          </a:lstStyle>
          <a:p>
            <a:r>
              <a:rPr lang="en-US" sz="1800" b="1" baseline="0" dirty="0" smtClean="0">
                <a:solidFill>
                  <a:srgbClr val="3BA761"/>
                </a:solidFill>
                <a:latin typeface="Arial-BoldMT"/>
              </a:rPr>
              <a:t>23rd Session of the Committee on Forestry and the 5th World Forest Week</a:t>
            </a:r>
            <a:r>
              <a:rPr lang="pl-PL" sz="1800" b="1" baseline="0" dirty="0" smtClean="0">
                <a:solidFill>
                  <a:srgbClr val="3BA761"/>
                </a:solidFill>
                <a:latin typeface="Arial-BoldMT"/>
              </a:rPr>
              <a:t/>
            </a:r>
            <a:br>
              <a:rPr lang="pl-PL" sz="1800" b="1" baseline="0" dirty="0" smtClean="0">
                <a:solidFill>
                  <a:srgbClr val="3BA761"/>
                </a:solidFill>
                <a:latin typeface="Arial-BoldMT"/>
              </a:rPr>
            </a:br>
            <a:r>
              <a:rPr lang="en-US" sz="1500" baseline="0" dirty="0" smtClean="0">
                <a:solidFill>
                  <a:srgbClr val="5C6266"/>
                </a:solidFill>
                <a:latin typeface="ArialMT"/>
              </a:rPr>
              <a:t>18-22 July 2016, FAO Headquarters, Rome, Italy</a:t>
            </a:r>
            <a:endParaRPr lang="pl-PL" dirty="0"/>
          </a:p>
        </p:txBody>
      </p:sp>
      <p:pic>
        <p:nvPicPr>
          <p:cNvPr id="3" name="Obraz 2" descr="Image_cover.jpg"/>
          <p:cNvPicPr>
            <a:picLocks noChangeAspect="1"/>
          </p:cNvPicPr>
          <p:nvPr userDrawn="1"/>
        </p:nvPicPr>
        <p:blipFill>
          <a:blip r:embed="rId2"/>
          <a:stretch>
            <a:fillRect/>
          </a:stretch>
        </p:blipFill>
        <p:spPr>
          <a:xfrm>
            <a:off x="0" y="0"/>
            <a:ext cx="9144000" cy="3417570"/>
          </a:xfrm>
          <a:prstGeom prst="rect">
            <a:avLst/>
          </a:prstGeom>
        </p:spPr>
      </p:pic>
      <p:cxnSp>
        <p:nvCxnSpPr>
          <p:cNvPr id="4" name="Łącznik prosty 3"/>
          <p:cNvCxnSpPr/>
          <p:nvPr userDrawn="1"/>
        </p:nvCxnSpPr>
        <p:spPr>
          <a:xfrm>
            <a:off x="428596" y="5072074"/>
            <a:ext cx="8001056"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6" name="Obraz 5" descr="logo_Gentree.png"/>
          <p:cNvPicPr>
            <a:picLocks noChangeAspect="1"/>
          </p:cNvPicPr>
          <p:nvPr userDrawn="1"/>
        </p:nvPicPr>
        <p:blipFill>
          <a:blip r:embed="rId3"/>
          <a:stretch>
            <a:fillRect/>
          </a:stretch>
        </p:blipFill>
        <p:spPr>
          <a:xfrm>
            <a:off x="428596" y="5857892"/>
            <a:ext cx="1554532" cy="594380"/>
          </a:xfrm>
          <a:prstGeom prst="rect">
            <a:avLst/>
          </a:prstGeom>
        </p:spPr>
      </p:pic>
      <p:cxnSp>
        <p:nvCxnSpPr>
          <p:cNvPr id="7" name="Łącznik prosty 6"/>
          <p:cNvCxnSpPr/>
          <p:nvPr userDrawn="1"/>
        </p:nvCxnSpPr>
        <p:spPr>
          <a:xfrm>
            <a:off x="428596" y="3857628"/>
            <a:ext cx="8001056" cy="1588"/>
          </a:xfrm>
          <a:prstGeom prst="line">
            <a:avLst/>
          </a:prstGeom>
        </p:spPr>
        <p:style>
          <a:lnRef idx="1">
            <a:schemeClr val="accent1"/>
          </a:lnRef>
          <a:fillRef idx="0">
            <a:schemeClr val="accent1"/>
          </a:fillRef>
          <a:effectRef idx="0">
            <a:schemeClr val="accent1"/>
          </a:effectRef>
          <a:fontRef idx="minor">
            <a:schemeClr val="tx1"/>
          </a:fontRef>
        </p:style>
      </p:cxnSp>
      <p:sp>
        <p:nvSpPr>
          <p:cNvPr id="14" name="Symbol zastępczy zawartości 13"/>
          <p:cNvSpPr>
            <a:spLocks noGrp="1"/>
          </p:cNvSpPr>
          <p:nvPr>
            <p:ph sz="quarter" idx="10" hasCustomPrompt="1"/>
          </p:nvPr>
        </p:nvSpPr>
        <p:spPr>
          <a:xfrm>
            <a:off x="357158" y="5286388"/>
            <a:ext cx="7072334" cy="428625"/>
          </a:xfrm>
          <a:prstGeom prst="rect">
            <a:avLst/>
          </a:prstGeom>
        </p:spPr>
        <p:txBody>
          <a:bodyPr/>
          <a:lstStyle>
            <a:lvl1pPr>
              <a:buNone/>
              <a:defRPr sz="1600" b="1" baseline="0">
                <a:solidFill>
                  <a:srgbClr val="777777"/>
                </a:solidFill>
                <a:latin typeface="ArialMT"/>
              </a:defRPr>
            </a:lvl1pPr>
          </a:lstStyle>
          <a:p>
            <a:pPr lvl="0"/>
            <a:r>
              <a:rPr lang="pl-PL" dirty="0" err="1" smtClean="0"/>
              <a:t>Name</a:t>
            </a:r>
            <a:r>
              <a:rPr lang="pl-PL" dirty="0" smtClean="0"/>
              <a:t> of </a:t>
            </a:r>
            <a:r>
              <a:rPr lang="pl-PL" dirty="0" err="1" smtClean="0"/>
              <a:t>the</a:t>
            </a:r>
            <a:r>
              <a:rPr lang="pl-PL" dirty="0" smtClean="0"/>
              <a:t> speaker, </a:t>
            </a:r>
            <a:r>
              <a:rPr lang="pl-PL" dirty="0" err="1" smtClean="0"/>
              <a:t>organization</a:t>
            </a:r>
            <a:endParaRPr lang="pl-P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hasCustomPrompt="1"/>
          </p:nvPr>
        </p:nvSpPr>
        <p:spPr>
          <a:xfrm>
            <a:off x="1071538" y="1428736"/>
            <a:ext cx="7415210" cy="785817"/>
          </a:xfrm>
          <a:prstGeom prst="rect">
            <a:avLst/>
          </a:prstGeom>
        </p:spPr>
        <p:txBody>
          <a:bodyPr/>
          <a:lstStyle>
            <a:lvl1pPr algn="ctr">
              <a:defRPr sz="2800" baseline="0">
                <a:solidFill>
                  <a:schemeClr val="tx1">
                    <a:lumMod val="65000"/>
                    <a:lumOff val="35000"/>
                  </a:schemeClr>
                </a:solidFill>
                <a:latin typeface="ArialMT"/>
              </a:defRPr>
            </a:lvl1pPr>
          </a:lstStyle>
          <a:p>
            <a:r>
              <a:rPr lang="pl-PL" dirty="0" smtClean="0"/>
              <a:t>Clear </a:t>
            </a:r>
            <a:r>
              <a:rPr lang="pl-PL" dirty="0" err="1" smtClean="0"/>
              <a:t>title</a:t>
            </a:r>
            <a:endParaRPr lang="pl-PL" dirty="0"/>
          </a:p>
        </p:txBody>
      </p:sp>
      <p:sp>
        <p:nvSpPr>
          <p:cNvPr id="3" name="Podtytuł 2"/>
          <p:cNvSpPr>
            <a:spLocks noGrp="1"/>
          </p:cNvSpPr>
          <p:nvPr>
            <p:ph type="subTitle" idx="1" hasCustomPrompt="1"/>
          </p:nvPr>
        </p:nvSpPr>
        <p:spPr>
          <a:xfrm>
            <a:off x="1071538" y="2643182"/>
            <a:ext cx="7429552" cy="3281370"/>
          </a:xfrm>
          <a:prstGeom prst="rect">
            <a:avLst/>
          </a:prstGeom>
        </p:spPr>
        <p:txBody>
          <a:bodyPr/>
          <a:lstStyle>
            <a:lvl1pPr marL="0" indent="0" algn="ctr">
              <a:buNone/>
              <a:defRPr sz="3000" baseline="0">
                <a:solidFill>
                  <a:schemeClr val="tx1">
                    <a:tint val="75000"/>
                  </a:schemeClr>
                </a:solidFill>
                <a:latin typeface="ArialM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dirty="0" err="1" smtClean="0"/>
              <a:t>Text</a:t>
            </a:r>
            <a:r>
              <a:rPr lang="pl-PL" dirty="0" smtClean="0"/>
              <a:t> and </a:t>
            </a:r>
            <a:r>
              <a:rPr lang="pl-PL" dirty="0" err="1" smtClean="0"/>
              <a:t>images</a:t>
            </a:r>
            <a:r>
              <a:rPr lang="pl-PL" dirty="0" smtClean="0"/>
              <a:t> - </a:t>
            </a:r>
            <a:r>
              <a:rPr lang="pl-PL" dirty="0" err="1" smtClean="0"/>
              <a:t>keep</a:t>
            </a:r>
            <a:r>
              <a:rPr lang="pl-PL" dirty="0" smtClean="0"/>
              <a:t> </a:t>
            </a:r>
            <a:r>
              <a:rPr lang="pl-PL" dirty="0" err="1" smtClean="0"/>
              <a:t>it</a:t>
            </a:r>
            <a:r>
              <a:rPr lang="pl-PL" dirty="0" smtClean="0"/>
              <a:t> </a:t>
            </a:r>
            <a:r>
              <a:rPr lang="pl-PL" dirty="0" err="1" smtClean="0"/>
              <a:t>short</a:t>
            </a:r>
            <a:r>
              <a:rPr lang="pl-PL" dirty="0" smtClean="0"/>
              <a:t> and </a:t>
            </a:r>
            <a:r>
              <a:rPr lang="pl-PL" dirty="0" err="1" smtClean="0"/>
              <a:t>simple</a:t>
            </a:r>
            <a:endParaRPr lang="pl-PL" dirty="0"/>
          </a:p>
        </p:txBody>
      </p:sp>
      <p:pic>
        <p:nvPicPr>
          <p:cNvPr id="7" name="Obraz 6" descr="stripe_slides.jpg"/>
          <p:cNvPicPr>
            <a:picLocks noChangeAspect="1"/>
          </p:cNvPicPr>
          <p:nvPr userDrawn="1"/>
        </p:nvPicPr>
        <p:blipFill>
          <a:blip r:embed="rId2"/>
          <a:stretch>
            <a:fillRect/>
          </a:stretch>
        </p:blipFill>
        <p:spPr>
          <a:xfrm>
            <a:off x="0" y="0"/>
            <a:ext cx="9144000" cy="53149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a:xfrm>
            <a:off x="457200" y="6356350"/>
            <a:ext cx="2133600" cy="365125"/>
          </a:xfrm>
          <a:prstGeom prst="rect">
            <a:avLst/>
          </a:prstGeom>
        </p:spPr>
        <p:txBody>
          <a:bodyPr/>
          <a:lstStyle>
            <a:lvl1pPr>
              <a:defRPr/>
            </a:lvl1pPr>
          </a:lstStyle>
          <a:p>
            <a:pPr>
              <a:defRPr/>
            </a:pPr>
            <a:fld id="{790BD992-A5E0-4E37-9D32-66D9EB9E2AF6}" type="datetimeFigureOut">
              <a:rPr lang="es-ES"/>
              <a:pPr>
                <a:defRPr/>
              </a:pPr>
              <a:t>10/01/2017</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BCB79F8-ECBB-4709-BD61-4F5AFCD51919}" type="slidenum">
              <a:rPr lang="es-ES" altLang="fr-FR"/>
              <a:pPr>
                <a:defRPr/>
              </a:pPr>
              <a:t>‹#›</a:t>
            </a:fld>
            <a:endParaRPr lang="es-ES" altLang="fr-FR"/>
          </a:p>
        </p:txBody>
      </p:sp>
    </p:spTree>
    <p:extLst>
      <p:ext uri="{BB962C8B-B14F-4D97-AF65-F5344CB8AC3E}">
        <p14:creationId xmlns:p14="http://schemas.microsoft.com/office/powerpoint/2010/main" val="27640461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1" r:id="rId1"/>
    <p:sldLayoutId id="2147483673" r:id="rId2"/>
    <p:sldLayoutId id="2147483674" r:id="rId3"/>
  </p:sldLayoutIdLst>
  <p:txStyles>
    <p:titleStyle>
      <a:lvl1pPr algn="l" defTabSz="914400" rtl="0" eaLnBrk="1" latinLnBrk="0" hangingPunct="1">
        <a:spcBef>
          <a:spcPct val="0"/>
        </a:spcBef>
        <a:buNone/>
        <a:defRPr lang="en-US" sz="1500" b="1" kern="1200" baseline="0" smtClean="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http://www.gentree-h2020.e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www.uni-marburg.de/" TargetMode="External"/><Relationship Id="rId13" Type="http://schemas.openxmlformats.org/officeDocument/2006/relationships/hyperlink" Target="http://www.nibio.no/en" TargetMode="External"/><Relationship Id="rId18" Type="http://schemas.openxmlformats.org/officeDocument/2006/relationships/hyperlink" Target="http://www.asu.lt/" TargetMode="External"/><Relationship Id="rId3" Type="http://schemas.openxmlformats.org/officeDocument/2006/relationships/hyperlink" Target="http://www.csic.es/" TargetMode="External"/><Relationship Id="rId21" Type="http://schemas.openxmlformats.org/officeDocument/2006/relationships/hyperlink" Target="https://www.ipae.uran.ru/" TargetMode="External"/><Relationship Id="rId7" Type="http://schemas.openxmlformats.org/officeDocument/2006/relationships/hyperlink" Target="http://www.bioversityinternational.org/" TargetMode="External"/><Relationship Id="rId12" Type="http://schemas.openxmlformats.org/officeDocument/2006/relationships/hyperlink" Target="http://www.igatechnology.com/" TargetMode="External"/><Relationship Id="rId17" Type="http://schemas.openxmlformats.org/officeDocument/2006/relationships/hyperlink" Target="http://www.ceh.ac.uk/" TargetMode="External"/><Relationship Id="rId2" Type="http://schemas.openxmlformats.org/officeDocument/2006/relationships/hyperlink" Target="http://www.inra.fr/" TargetMode="External"/><Relationship Id="rId16" Type="http://schemas.openxmlformats.org/officeDocument/2006/relationships/hyperlink" Target="http://www.asp.bayern.de/" TargetMode="External"/><Relationship Id="rId20" Type="http://schemas.openxmlformats.org/officeDocument/2006/relationships/hyperlink" Target="http://www.wsl.ch/" TargetMode="External"/><Relationship Id="rId1" Type="http://schemas.openxmlformats.org/officeDocument/2006/relationships/slideLayout" Target="../slideLayouts/slideLayout2.xml"/><Relationship Id="rId6" Type="http://schemas.openxmlformats.org/officeDocument/2006/relationships/hyperlink" Target="http://www.efi.int/" TargetMode="External"/><Relationship Id="rId11" Type="http://schemas.openxmlformats.org/officeDocument/2006/relationships/hyperlink" Target="http://www.oulu.fi/english/" TargetMode="External"/><Relationship Id="rId5" Type="http://schemas.openxmlformats.org/officeDocument/2006/relationships/hyperlink" Target="http://auth.gr/en" TargetMode="External"/><Relationship Id="rId15" Type="http://schemas.openxmlformats.org/officeDocument/2006/relationships/hyperlink" Target="https://www.thuenen.de/" TargetMode="External"/><Relationship Id="rId23" Type="http://schemas.openxmlformats.org/officeDocument/2006/relationships/hyperlink" Target="http://www.lieco.at/" TargetMode="External"/><Relationship Id="rId10" Type="http://schemas.openxmlformats.org/officeDocument/2006/relationships/hyperlink" Target="http://www.inia.es/" TargetMode="External"/><Relationship Id="rId19" Type="http://schemas.openxmlformats.org/officeDocument/2006/relationships/hyperlink" Target="http://www.inra-transfert.fr/" TargetMode="External"/><Relationship Id="rId4" Type="http://schemas.openxmlformats.org/officeDocument/2006/relationships/hyperlink" Target="http://www.uu.se/en/" TargetMode="External"/><Relationship Id="rId9" Type="http://schemas.openxmlformats.org/officeDocument/2006/relationships/hyperlink" Target="http://www.cnr.it/" TargetMode="External"/><Relationship Id="rId14" Type="http://schemas.openxmlformats.org/officeDocument/2006/relationships/hyperlink" Target="http://www.skogforsk.se/english/" TargetMode="External"/><Relationship Id="rId22" Type="http://schemas.openxmlformats.org/officeDocument/2006/relationships/hyperlink" Target="http://www.rpbc.co.nz/"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sz="1800" dirty="0"/>
          </a:p>
        </p:txBody>
      </p:sp>
      <p:pic>
        <p:nvPicPr>
          <p:cNvPr id="4" name="Content Placeholder 3"/>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8010970" y="6019800"/>
            <a:ext cx="642937" cy="428625"/>
          </a:xfrm>
        </p:spPr>
      </p:pic>
      <p:sp>
        <p:nvSpPr>
          <p:cNvPr id="5" name="TextBox 4"/>
          <p:cNvSpPr txBox="1"/>
          <p:nvPr/>
        </p:nvSpPr>
        <p:spPr>
          <a:xfrm>
            <a:off x="5105400" y="6414954"/>
            <a:ext cx="3767137" cy="338554"/>
          </a:xfrm>
          <a:prstGeom prst="rect">
            <a:avLst/>
          </a:prstGeom>
        </p:spPr>
        <p:txBody>
          <a:bodyPr wrap="square" rtlCol="0">
            <a:spAutoFit/>
          </a:bodyPr>
          <a:lstStyle/>
          <a:p>
            <a:r>
              <a:rPr lang="en-GB" sz="800" i="1" dirty="0" smtClean="0">
                <a:latin typeface="ArialMT"/>
              </a:rPr>
              <a:t>This </a:t>
            </a:r>
            <a:r>
              <a:rPr lang="en-GB" sz="800" i="1" dirty="0">
                <a:latin typeface="ArialMT"/>
              </a:rPr>
              <a:t>project has received funding from the European Union’s Horizon 2020 research and innovation programme under grant agreement No 676876</a:t>
            </a:r>
            <a:r>
              <a:rPr lang="en-GB" sz="800" i="1" dirty="0" smtClean="0">
                <a:latin typeface="ArialMT"/>
              </a:rPr>
              <a:t>.</a:t>
            </a:r>
            <a:endParaRPr lang="en-US" sz="800" dirty="0">
              <a:latin typeface="ArialMT"/>
            </a:endParaRPr>
          </a:p>
        </p:txBody>
      </p:sp>
      <p:sp>
        <p:nvSpPr>
          <p:cNvPr id="6" name="TextBox 5"/>
          <p:cNvSpPr txBox="1"/>
          <p:nvPr/>
        </p:nvSpPr>
        <p:spPr>
          <a:xfrm>
            <a:off x="457200" y="5257800"/>
            <a:ext cx="4648200" cy="338554"/>
          </a:xfrm>
          <a:prstGeom prst="rect">
            <a:avLst/>
          </a:prstGeom>
        </p:spPr>
        <p:txBody>
          <a:bodyPr wrap="square" rtlCol="0">
            <a:sp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sz="1600" b="1" i="0" u="none" strike="noStrike" kern="1200" cap="none" spc="0" normalizeH="0" baseline="0" noProof="0" dirty="0" smtClean="0">
                <a:ln>
                  <a:noFill/>
                </a:ln>
                <a:solidFill>
                  <a:srgbClr val="3BA761"/>
                </a:solidFill>
                <a:effectLst/>
                <a:uLnTx/>
                <a:uFillTx/>
                <a:latin typeface="ArialMT"/>
                <a:ea typeface="+mj-ea"/>
                <a:cs typeface="+mj-cs"/>
              </a:rPr>
              <a:t>Lars O., title </a:t>
            </a:r>
            <a:r>
              <a:rPr kumimoji="0" lang="en-US" sz="1600" b="1" i="0" u="none" strike="noStrike" kern="1200" cap="none" spc="0" normalizeH="0" baseline="0" noProof="0" dirty="0" err="1" smtClean="0">
                <a:ln>
                  <a:noFill/>
                </a:ln>
                <a:solidFill>
                  <a:srgbClr val="3BA761"/>
                </a:solidFill>
                <a:effectLst/>
                <a:uLnTx/>
                <a:uFillTx/>
                <a:latin typeface="ArialMT"/>
                <a:ea typeface="+mj-ea"/>
                <a:cs typeface="+mj-cs"/>
              </a:rPr>
              <a:t>etc</a:t>
            </a:r>
            <a:endParaRPr kumimoji="0" lang="en-US" sz="1600" b="1" i="0" u="none" strike="noStrike" kern="1200" cap="none" spc="0" normalizeH="0" baseline="0" noProof="0" dirty="0" smtClean="0">
              <a:ln>
                <a:noFill/>
              </a:ln>
              <a:solidFill>
                <a:srgbClr val="3BA761"/>
              </a:solidFill>
              <a:effectLst/>
              <a:uLnTx/>
              <a:uFillTx/>
              <a:latin typeface="ArialMT"/>
              <a:ea typeface="+mj-ea"/>
              <a:cs typeface="+mj-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87600" y="277813"/>
            <a:ext cx="3246438" cy="33655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200" dirty="0"/>
              <a:t>EU FGR database for conservation and use</a:t>
            </a:r>
          </a:p>
        </p:txBody>
      </p:sp>
      <p:sp>
        <p:nvSpPr>
          <p:cNvPr id="6" name="3 Rectángulo redondeado"/>
          <p:cNvSpPr/>
          <p:nvPr/>
        </p:nvSpPr>
        <p:spPr>
          <a:xfrm>
            <a:off x="28575" y="2708275"/>
            <a:ext cx="684213" cy="504825"/>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eaLnBrk="1" fontAlgn="auto" hangingPunct="1">
              <a:spcBef>
                <a:spcPts val="0"/>
              </a:spcBef>
              <a:spcAft>
                <a:spcPts val="0"/>
              </a:spcAft>
              <a:defRPr/>
            </a:pPr>
            <a:r>
              <a:rPr lang="en-GB" dirty="0"/>
              <a:t>WP1</a:t>
            </a:r>
          </a:p>
        </p:txBody>
      </p:sp>
      <p:sp>
        <p:nvSpPr>
          <p:cNvPr id="8" name="Rectangle 7"/>
          <p:cNvSpPr/>
          <p:nvPr/>
        </p:nvSpPr>
        <p:spPr>
          <a:xfrm>
            <a:off x="542925" y="620713"/>
            <a:ext cx="1511300" cy="454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200" dirty="0"/>
              <a:t>Species / FGR distribution models</a:t>
            </a:r>
          </a:p>
        </p:txBody>
      </p:sp>
      <p:sp>
        <p:nvSpPr>
          <p:cNvPr id="9" name="Rectangle 8"/>
          <p:cNvSpPr/>
          <p:nvPr/>
        </p:nvSpPr>
        <p:spPr>
          <a:xfrm>
            <a:off x="971550" y="6021388"/>
            <a:ext cx="2565400" cy="51911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200" dirty="0"/>
              <a:t>FGR monitoring scheme</a:t>
            </a:r>
          </a:p>
        </p:txBody>
      </p:sp>
      <p:sp>
        <p:nvSpPr>
          <p:cNvPr id="11" name="Rectangle 10"/>
          <p:cNvSpPr/>
          <p:nvPr/>
        </p:nvSpPr>
        <p:spPr>
          <a:xfrm>
            <a:off x="542925" y="1196975"/>
            <a:ext cx="1511300" cy="10112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200" dirty="0"/>
              <a:t>Current and potential strengths and weaknesses in the EU FGR conservation network</a:t>
            </a:r>
          </a:p>
        </p:txBody>
      </p:sp>
      <p:sp>
        <p:nvSpPr>
          <p:cNvPr id="12" name="Rectangle 11"/>
          <p:cNvSpPr/>
          <p:nvPr/>
        </p:nvSpPr>
        <p:spPr>
          <a:xfrm>
            <a:off x="2276475" y="2041525"/>
            <a:ext cx="1363663" cy="6873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200" dirty="0" err="1"/>
              <a:t>GenTree</a:t>
            </a:r>
            <a:r>
              <a:rPr lang="en-GB" sz="1200" dirty="0"/>
              <a:t> nested experimental sampling strategy</a:t>
            </a:r>
          </a:p>
        </p:txBody>
      </p:sp>
      <p:sp>
        <p:nvSpPr>
          <p:cNvPr id="14" name="4 Rectángulo redondeado"/>
          <p:cNvSpPr/>
          <p:nvPr/>
        </p:nvSpPr>
        <p:spPr>
          <a:xfrm>
            <a:off x="2627313" y="947738"/>
            <a:ext cx="684212" cy="503237"/>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eaLnBrk="1" fontAlgn="auto" hangingPunct="1">
              <a:spcBef>
                <a:spcPts val="0"/>
              </a:spcBef>
              <a:spcAft>
                <a:spcPts val="0"/>
              </a:spcAft>
              <a:defRPr/>
            </a:pPr>
            <a:r>
              <a:rPr lang="en-GB" dirty="0"/>
              <a:t>WP3</a:t>
            </a:r>
          </a:p>
        </p:txBody>
      </p:sp>
      <p:sp>
        <p:nvSpPr>
          <p:cNvPr id="15" name="6 Rectángulo redondeado"/>
          <p:cNvSpPr/>
          <p:nvPr/>
        </p:nvSpPr>
        <p:spPr>
          <a:xfrm>
            <a:off x="2627313" y="3141663"/>
            <a:ext cx="684212" cy="503237"/>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eaLnBrk="1" fontAlgn="auto" hangingPunct="1">
              <a:spcBef>
                <a:spcPts val="0"/>
              </a:spcBef>
              <a:spcAft>
                <a:spcPts val="0"/>
              </a:spcAft>
              <a:defRPr/>
            </a:pPr>
            <a:r>
              <a:rPr lang="en-GB" dirty="0"/>
              <a:t>WP4</a:t>
            </a:r>
          </a:p>
        </p:txBody>
      </p:sp>
      <p:sp>
        <p:nvSpPr>
          <p:cNvPr id="18" name="Rectangle 17"/>
          <p:cNvSpPr/>
          <p:nvPr/>
        </p:nvSpPr>
        <p:spPr>
          <a:xfrm>
            <a:off x="3998913" y="2041525"/>
            <a:ext cx="1220787" cy="67627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200" dirty="0"/>
              <a:t>European wide network of permanent plots</a:t>
            </a:r>
          </a:p>
        </p:txBody>
      </p:sp>
      <p:sp>
        <p:nvSpPr>
          <p:cNvPr id="19" name="Rectangle 18"/>
          <p:cNvSpPr/>
          <p:nvPr/>
        </p:nvSpPr>
        <p:spPr>
          <a:xfrm>
            <a:off x="3995738" y="3173413"/>
            <a:ext cx="1228725" cy="4397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200" dirty="0"/>
              <a:t>Next Generation genotypes</a:t>
            </a:r>
          </a:p>
        </p:txBody>
      </p:sp>
      <p:sp>
        <p:nvSpPr>
          <p:cNvPr id="22" name="Rectangle 21"/>
          <p:cNvSpPr/>
          <p:nvPr/>
        </p:nvSpPr>
        <p:spPr>
          <a:xfrm>
            <a:off x="3913188" y="5489575"/>
            <a:ext cx="1019175" cy="5746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200" dirty="0"/>
              <a:t>Models for FGR-friendly sylviculture</a:t>
            </a:r>
          </a:p>
        </p:txBody>
      </p:sp>
      <p:sp>
        <p:nvSpPr>
          <p:cNvPr id="23" name="Rectangle 22"/>
          <p:cNvSpPr/>
          <p:nvPr/>
        </p:nvSpPr>
        <p:spPr>
          <a:xfrm>
            <a:off x="1331913" y="4649788"/>
            <a:ext cx="1385887" cy="97631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200" dirty="0"/>
              <a:t>New gene and phenotype  sampling strategies for conservation and breeding</a:t>
            </a:r>
          </a:p>
        </p:txBody>
      </p:sp>
      <p:sp>
        <p:nvSpPr>
          <p:cNvPr id="26" name="21 Rectángulo redondeado"/>
          <p:cNvSpPr/>
          <p:nvPr/>
        </p:nvSpPr>
        <p:spPr>
          <a:xfrm>
            <a:off x="4079875" y="4652963"/>
            <a:ext cx="684213" cy="503237"/>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eaLnBrk="1" fontAlgn="auto" hangingPunct="1">
              <a:spcBef>
                <a:spcPts val="0"/>
              </a:spcBef>
              <a:spcAft>
                <a:spcPts val="0"/>
              </a:spcAft>
              <a:defRPr/>
            </a:pPr>
            <a:r>
              <a:rPr lang="en-GB" dirty="0"/>
              <a:t>WP5</a:t>
            </a:r>
          </a:p>
        </p:txBody>
      </p:sp>
      <p:sp>
        <p:nvSpPr>
          <p:cNvPr id="29" name="Rectangle 28"/>
          <p:cNvSpPr/>
          <p:nvPr/>
        </p:nvSpPr>
        <p:spPr>
          <a:xfrm>
            <a:off x="7885113" y="4059238"/>
            <a:ext cx="1116012" cy="4159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200" dirty="0"/>
              <a:t>Training courses</a:t>
            </a:r>
          </a:p>
        </p:txBody>
      </p:sp>
      <p:sp>
        <p:nvSpPr>
          <p:cNvPr id="30" name="Rectangle 29"/>
          <p:cNvSpPr/>
          <p:nvPr/>
        </p:nvSpPr>
        <p:spPr>
          <a:xfrm>
            <a:off x="7885113" y="3043238"/>
            <a:ext cx="1116012" cy="4175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200" dirty="0"/>
              <a:t>Workshops for stakeholders</a:t>
            </a:r>
          </a:p>
        </p:txBody>
      </p:sp>
      <p:sp>
        <p:nvSpPr>
          <p:cNvPr id="31" name="Rectangle 30"/>
          <p:cNvSpPr/>
          <p:nvPr/>
        </p:nvSpPr>
        <p:spPr>
          <a:xfrm>
            <a:off x="7885113" y="260350"/>
            <a:ext cx="1116012" cy="939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200" dirty="0"/>
              <a:t>Papers and conferences for the scientific community</a:t>
            </a:r>
          </a:p>
        </p:txBody>
      </p:sp>
      <p:sp>
        <p:nvSpPr>
          <p:cNvPr id="32" name="Rectangle 31"/>
          <p:cNvSpPr/>
          <p:nvPr/>
        </p:nvSpPr>
        <p:spPr>
          <a:xfrm>
            <a:off x="7885113" y="4914900"/>
            <a:ext cx="1116012" cy="4175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200" dirty="0"/>
              <a:t>Good Practices material</a:t>
            </a:r>
          </a:p>
        </p:txBody>
      </p:sp>
      <p:sp>
        <p:nvSpPr>
          <p:cNvPr id="33" name="Rectangle 32"/>
          <p:cNvSpPr/>
          <p:nvPr/>
        </p:nvSpPr>
        <p:spPr>
          <a:xfrm>
            <a:off x="7885113" y="1462088"/>
            <a:ext cx="1116012" cy="5984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200" dirty="0"/>
              <a:t>Website and online resources</a:t>
            </a:r>
          </a:p>
        </p:txBody>
      </p:sp>
      <p:sp>
        <p:nvSpPr>
          <p:cNvPr id="34" name="Rectangle 33"/>
          <p:cNvSpPr/>
          <p:nvPr/>
        </p:nvSpPr>
        <p:spPr>
          <a:xfrm>
            <a:off x="6384925" y="2994025"/>
            <a:ext cx="1066800" cy="939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200" dirty="0"/>
              <a:t>Tools for sustainable FGR breeding and conservation</a:t>
            </a:r>
          </a:p>
        </p:txBody>
      </p:sp>
      <p:sp>
        <p:nvSpPr>
          <p:cNvPr id="35" name="Rectangle 34"/>
          <p:cNvSpPr/>
          <p:nvPr/>
        </p:nvSpPr>
        <p:spPr>
          <a:xfrm>
            <a:off x="5508625" y="1916113"/>
            <a:ext cx="1016000" cy="92551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200" dirty="0"/>
              <a:t>Knowledge, models and tools on local adaptation</a:t>
            </a:r>
          </a:p>
        </p:txBody>
      </p:sp>
      <p:cxnSp>
        <p:nvCxnSpPr>
          <p:cNvPr id="57" name="Connecteur droit avec flèche 56"/>
          <p:cNvCxnSpPr>
            <a:stCxn id="12" idx="0"/>
            <a:endCxn id="14" idx="2"/>
          </p:cNvCxnSpPr>
          <p:nvPr/>
        </p:nvCxnSpPr>
        <p:spPr>
          <a:xfrm flipV="1">
            <a:off x="2957513" y="1450975"/>
            <a:ext cx="12700" cy="59055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3" name="Connecteur droit avec flèche 62"/>
          <p:cNvCxnSpPr>
            <a:stCxn id="19" idx="0"/>
            <a:endCxn id="18" idx="2"/>
          </p:cNvCxnSpPr>
          <p:nvPr/>
        </p:nvCxnSpPr>
        <p:spPr>
          <a:xfrm flipH="1" flipV="1">
            <a:off x="4610100" y="2717800"/>
            <a:ext cx="0" cy="4556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2" name="Connecteur en angle 121"/>
          <p:cNvCxnSpPr>
            <a:stCxn id="15" idx="3"/>
            <a:endCxn id="19" idx="1"/>
          </p:cNvCxnSpPr>
          <p:nvPr/>
        </p:nvCxnSpPr>
        <p:spPr>
          <a:xfrm>
            <a:off x="3311525" y="3394075"/>
            <a:ext cx="68421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2" name="Connecteur en angle 131"/>
          <p:cNvCxnSpPr>
            <a:stCxn id="26" idx="2"/>
            <a:endCxn id="22" idx="0"/>
          </p:cNvCxnSpPr>
          <p:nvPr/>
        </p:nvCxnSpPr>
        <p:spPr>
          <a:xfrm>
            <a:off x="4422775" y="5156200"/>
            <a:ext cx="0" cy="3333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4" name="Connecteur en angle 193"/>
          <p:cNvCxnSpPr>
            <a:stCxn id="28" idx="1"/>
            <a:endCxn id="31" idx="1"/>
          </p:cNvCxnSpPr>
          <p:nvPr/>
        </p:nvCxnSpPr>
        <p:spPr>
          <a:xfrm rot="10800000" flipH="1">
            <a:off x="7308850" y="730250"/>
            <a:ext cx="576263" cy="1654175"/>
          </a:xfrm>
          <a:prstGeom prst="bentConnector3">
            <a:avLst>
              <a:gd name="adj1" fmla="val 63664"/>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4" name="Connecteur droit avec flèche 223"/>
          <p:cNvCxnSpPr>
            <a:stCxn id="15" idx="0"/>
            <a:endCxn id="12" idx="2"/>
          </p:cNvCxnSpPr>
          <p:nvPr/>
        </p:nvCxnSpPr>
        <p:spPr>
          <a:xfrm flipH="1" flipV="1">
            <a:off x="2957513" y="2728913"/>
            <a:ext cx="12700" cy="41275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4" name="Connecteur en angle 233"/>
          <p:cNvCxnSpPr>
            <a:stCxn id="6" idx="0"/>
            <a:endCxn id="12" idx="1"/>
          </p:cNvCxnSpPr>
          <p:nvPr/>
        </p:nvCxnSpPr>
        <p:spPr>
          <a:xfrm rot="5400000" flipH="1" flipV="1">
            <a:off x="1162844" y="1594644"/>
            <a:ext cx="322262" cy="1905000"/>
          </a:xfrm>
          <a:prstGeom prst="bentConnector2">
            <a:avLst/>
          </a:prstGeom>
          <a:ln>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01" name="Connecteur en angle 100"/>
          <p:cNvCxnSpPr>
            <a:stCxn id="6" idx="0"/>
            <a:endCxn id="5" idx="1"/>
          </p:cNvCxnSpPr>
          <p:nvPr/>
        </p:nvCxnSpPr>
        <p:spPr>
          <a:xfrm rot="5400000" flipH="1" flipV="1">
            <a:off x="248444" y="569119"/>
            <a:ext cx="2262187" cy="2016125"/>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9" name="Connecteur en angle 168"/>
          <p:cNvCxnSpPr>
            <a:stCxn id="5" idx="3"/>
            <a:endCxn id="34" idx="0"/>
          </p:cNvCxnSpPr>
          <p:nvPr/>
        </p:nvCxnSpPr>
        <p:spPr>
          <a:xfrm>
            <a:off x="5634038" y="446088"/>
            <a:ext cx="1284287" cy="2547937"/>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6" name="Connecteur en angle 175"/>
          <p:cNvCxnSpPr>
            <a:stCxn id="8" idx="3"/>
            <a:endCxn id="5" idx="1"/>
          </p:cNvCxnSpPr>
          <p:nvPr/>
        </p:nvCxnSpPr>
        <p:spPr>
          <a:xfrm flipV="1">
            <a:off x="2054225" y="446088"/>
            <a:ext cx="333375" cy="401637"/>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4" name="Connecteur en angle 183"/>
          <p:cNvCxnSpPr>
            <a:stCxn id="6" idx="2"/>
            <a:endCxn id="9" idx="1"/>
          </p:cNvCxnSpPr>
          <p:nvPr/>
        </p:nvCxnSpPr>
        <p:spPr>
          <a:xfrm rot="16200000" flipH="1">
            <a:off x="-862012" y="4446587"/>
            <a:ext cx="3067050" cy="600075"/>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1" name="Connecteur en angle 210"/>
          <p:cNvCxnSpPr>
            <a:stCxn id="19" idx="3"/>
            <a:endCxn id="35" idx="1"/>
          </p:cNvCxnSpPr>
          <p:nvPr/>
        </p:nvCxnSpPr>
        <p:spPr>
          <a:xfrm flipV="1">
            <a:off x="5224463" y="2379663"/>
            <a:ext cx="284162" cy="1014412"/>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7" name="Connecteur droit avec flèche 256"/>
          <p:cNvCxnSpPr>
            <a:stCxn id="12" idx="3"/>
            <a:endCxn id="18" idx="1"/>
          </p:cNvCxnSpPr>
          <p:nvPr/>
        </p:nvCxnSpPr>
        <p:spPr>
          <a:xfrm flipV="1">
            <a:off x="3640138" y="2379663"/>
            <a:ext cx="358775" cy="63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8" name="Connecteur en angle 257"/>
          <p:cNvCxnSpPr>
            <a:stCxn id="14" idx="3"/>
            <a:endCxn id="21" idx="1"/>
          </p:cNvCxnSpPr>
          <p:nvPr/>
        </p:nvCxnSpPr>
        <p:spPr>
          <a:xfrm>
            <a:off x="3311525" y="1200150"/>
            <a:ext cx="6905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9" name="Connecteur droit avec flèche 258"/>
          <p:cNvCxnSpPr>
            <a:stCxn id="21" idx="2"/>
            <a:endCxn id="18" idx="0"/>
          </p:cNvCxnSpPr>
          <p:nvPr/>
        </p:nvCxnSpPr>
        <p:spPr>
          <a:xfrm flipH="1">
            <a:off x="4610100" y="1490663"/>
            <a:ext cx="1588" cy="5508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8" name="Connecteur en angle 267"/>
          <p:cNvCxnSpPr>
            <a:stCxn id="16" idx="1"/>
            <a:endCxn id="25" idx="3"/>
          </p:cNvCxnSpPr>
          <p:nvPr/>
        </p:nvCxnSpPr>
        <p:spPr>
          <a:xfrm flipH="1" flipV="1">
            <a:off x="1898650" y="3783013"/>
            <a:ext cx="801688" cy="2587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6" name="Connecteur en angle 305"/>
          <p:cNvCxnSpPr>
            <a:stCxn id="16" idx="1"/>
            <a:endCxn id="23" idx="0"/>
          </p:cNvCxnSpPr>
          <p:nvPr/>
        </p:nvCxnSpPr>
        <p:spPr>
          <a:xfrm rot="10800000" flipV="1">
            <a:off x="2024063" y="4041775"/>
            <a:ext cx="676275" cy="608013"/>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1" name="Connecteur en angle 310"/>
          <p:cNvCxnSpPr>
            <a:stCxn id="18" idx="3"/>
            <a:endCxn id="35" idx="1"/>
          </p:cNvCxnSpPr>
          <p:nvPr/>
        </p:nvCxnSpPr>
        <p:spPr>
          <a:xfrm>
            <a:off x="5219700" y="2379663"/>
            <a:ext cx="2889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5" name="Connecteur en angle 314"/>
          <p:cNvCxnSpPr>
            <a:stCxn id="25" idx="0"/>
            <a:endCxn id="12" idx="1"/>
          </p:cNvCxnSpPr>
          <p:nvPr/>
        </p:nvCxnSpPr>
        <p:spPr>
          <a:xfrm rot="5400000" flipH="1" flipV="1">
            <a:off x="1292226" y="2314575"/>
            <a:ext cx="912812" cy="1055687"/>
          </a:xfrm>
          <a:prstGeom prst="bentConnector2">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43" name="Rectangle 342"/>
          <p:cNvSpPr/>
          <p:nvPr/>
        </p:nvSpPr>
        <p:spPr>
          <a:xfrm>
            <a:off x="5424488" y="4548188"/>
            <a:ext cx="1019175" cy="64293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200" dirty="0"/>
              <a:t>FGR-friendly policy options</a:t>
            </a:r>
          </a:p>
        </p:txBody>
      </p:sp>
      <p:cxnSp>
        <p:nvCxnSpPr>
          <p:cNvPr id="351" name="Connecteur en angle 350"/>
          <p:cNvCxnSpPr>
            <a:stCxn id="21" idx="3"/>
            <a:endCxn id="35" idx="1"/>
          </p:cNvCxnSpPr>
          <p:nvPr/>
        </p:nvCxnSpPr>
        <p:spPr>
          <a:xfrm>
            <a:off x="5219700" y="1200150"/>
            <a:ext cx="288925" cy="1179513"/>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358" name="Rectangle 357"/>
          <p:cNvSpPr/>
          <p:nvPr/>
        </p:nvSpPr>
        <p:spPr>
          <a:xfrm>
            <a:off x="5424488" y="5389563"/>
            <a:ext cx="1019175" cy="776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200" dirty="0"/>
              <a:t>Economic effects of FGR-friendly regulations</a:t>
            </a:r>
          </a:p>
        </p:txBody>
      </p:sp>
      <p:cxnSp>
        <p:nvCxnSpPr>
          <p:cNvPr id="359" name="Connecteur en angle 358"/>
          <p:cNvCxnSpPr>
            <a:stCxn id="26" idx="3"/>
            <a:endCxn id="343" idx="1"/>
          </p:cNvCxnSpPr>
          <p:nvPr/>
        </p:nvCxnSpPr>
        <p:spPr>
          <a:xfrm flipV="1">
            <a:off x="4764088" y="4870450"/>
            <a:ext cx="660400" cy="349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2" name="Connecteur en angle 361"/>
          <p:cNvCxnSpPr>
            <a:stCxn id="22" idx="3"/>
            <a:endCxn id="358" idx="1"/>
          </p:cNvCxnSpPr>
          <p:nvPr/>
        </p:nvCxnSpPr>
        <p:spPr>
          <a:xfrm>
            <a:off x="4932363" y="5776913"/>
            <a:ext cx="4921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5" name="Connecteur en angle 364"/>
          <p:cNvCxnSpPr>
            <a:stCxn id="343" idx="2"/>
            <a:endCxn id="358" idx="0"/>
          </p:cNvCxnSpPr>
          <p:nvPr/>
        </p:nvCxnSpPr>
        <p:spPr>
          <a:xfrm>
            <a:off x="5934075" y="5191125"/>
            <a:ext cx="0" cy="1984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5" name="Connecteur en angle 374"/>
          <p:cNvCxnSpPr>
            <a:stCxn id="358" idx="3"/>
            <a:endCxn id="34" idx="2"/>
          </p:cNvCxnSpPr>
          <p:nvPr/>
        </p:nvCxnSpPr>
        <p:spPr>
          <a:xfrm flipV="1">
            <a:off x="6443663" y="3933825"/>
            <a:ext cx="474662" cy="1844675"/>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4" name="Connecteur en angle 383"/>
          <p:cNvCxnSpPr>
            <a:stCxn id="25" idx="2"/>
          </p:cNvCxnSpPr>
          <p:nvPr/>
        </p:nvCxnSpPr>
        <p:spPr>
          <a:xfrm>
            <a:off x="1220788" y="4267200"/>
            <a:ext cx="0" cy="17541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7" name="Connecteur en angle 416"/>
          <p:cNvCxnSpPr>
            <a:stCxn id="6" idx="0"/>
            <a:endCxn id="11" idx="1"/>
          </p:cNvCxnSpPr>
          <p:nvPr/>
        </p:nvCxnSpPr>
        <p:spPr>
          <a:xfrm rot="5400000" flipH="1" flipV="1">
            <a:off x="-46038" y="2119313"/>
            <a:ext cx="1006475" cy="17145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0" name="Connecteur en angle 419"/>
          <p:cNvCxnSpPr>
            <a:stCxn id="6" idx="0"/>
            <a:endCxn id="8" idx="1"/>
          </p:cNvCxnSpPr>
          <p:nvPr/>
        </p:nvCxnSpPr>
        <p:spPr>
          <a:xfrm rot="5400000" flipH="1" flipV="1">
            <a:off x="-473075" y="1692275"/>
            <a:ext cx="1860550" cy="17145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8" name="Connecteur en angle 427"/>
          <p:cNvCxnSpPr>
            <a:stCxn id="11" idx="3"/>
            <a:endCxn id="5" idx="1"/>
          </p:cNvCxnSpPr>
          <p:nvPr/>
        </p:nvCxnSpPr>
        <p:spPr>
          <a:xfrm flipV="1">
            <a:off x="2054225" y="446088"/>
            <a:ext cx="333375" cy="1255712"/>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0" name="Connecteur en angle 439"/>
          <p:cNvCxnSpPr/>
          <p:nvPr/>
        </p:nvCxnSpPr>
        <p:spPr>
          <a:xfrm flipV="1">
            <a:off x="3563938" y="3933825"/>
            <a:ext cx="3381375" cy="233838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1" name="Connecteur en angle 530"/>
          <p:cNvCxnSpPr/>
          <p:nvPr/>
        </p:nvCxnSpPr>
        <p:spPr>
          <a:xfrm flipV="1">
            <a:off x="3348038" y="2822575"/>
            <a:ext cx="2416175" cy="1254125"/>
          </a:xfrm>
          <a:prstGeom prst="bentConnector3">
            <a:avLst>
              <a:gd name="adj1" fmla="val 9933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7" name="Connecteur en angle 546"/>
          <p:cNvCxnSpPr>
            <a:stCxn id="35" idx="3"/>
            <a:endCxn id="34" idx="0"/>
          </p:cNvCxnSpPr>
          <p:nvPr/>
        </p:nvCxnSpPr>
        <p:spPr>
          <a:xfrm>
            <a:off x="6524625" y="2379663"/>
            <a:ext cx="393700" cy="61436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8" name="Connecteur en angle 557"/>
          <p:cNvCxnSpPr/>
          <p:nvPr/>
        </p:nvCxnSpPr>
        <p:spPr>
          <a:xfrm rot="5400000" flipH="1" flipV="1">
            <a:off x="6881019" y="2416969"/>
            <a:ext cx="465137" cy="390525"/>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1" name="Connecteur en angle 570"/>
          <p:cNvCxnSpPr>
            <a:stCxn id="28" idx="2"/>
            <a:endCxn id="29" idx="1"/>
          </p:cNvCxnSpPr>
          <p:nvPr/>
        </p:nvCxnSpPr>
        <p:spPr>
          <a:xfrm rot="16200000" flipH="1">
            <a:off x="6952457" y="3334544"/>
            <a:ext cx="1630362" cy="23495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2" name="Connecteur en angle 581"/>
          <p:cNvCxnSpPr>
            <a:stCxn id="28" idx="2"/>
            <a:endCxn id="32" idx="1"/>
          </p:cNvCxnSpPr>
          <p:nvPr/>
        </p:nvCxnSpPr>
        <p:spPr>
          <a:xfrm rot="16200000" flipH="1">
            <a:off x="6524625" y="3762376"/>
            <a:ext cx="2486025" cy="23495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Connecteur en angle 305"/>
          <p:cNvCxnSpPr>
            <a:stCxn id="23" idx="2"/>
          </p:cNvCxnSpPr>
          <p:nvPr/>
        </p:nvCxnSpPr>
        <p:spPr>
          <a:xfrm flipH="1">
            <a:off x="2024063" y="5626100"/>
            <a:ext cx="1587" cy="395288"/>
          </a:xfrm>
          <a:prstGeom prst="straightConnector1">
            <a:avLst/>
          </a:prstGeom>
          <a:ln>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Connecteur en angle 79"/>
          <p:cNvCxnSpPr>
            <a:stCxn id="35" idx="2"/>
            <a:endCxn id="26" idx="0"/>
          </p:cNvCxnSpPr>
          <p:nvPr/>
        </p:nvCxnSpPr>
        <p:spPr>
          <a:xfrm rot="5400000">
            <a:off x="4314031" y="2950369"/>
            <a:ext cx="1811338" cy="1593850"/>
          </a:xfrm>
          <a:prstGeom prst="bentConnector3">
            <a:avLst>
              <a:gd name="adj1" fmla="val 81116"/>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66 Rectángulo redondeado"/>
          <p:cNvSpPr/>
          <p:nvPr/>
        </p:nvSpPr>
        <p:spPr>
          <a:xfrm>
            <a:off x="7308850" y="2133600"/>
            <a:ext cx="684213" cy="503238"/>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eaLnBrk="1" fontAlgn="auto" hangingPunct="1">
              <a:spcBef>
                <a:spcPts val="0"/>
              </a:spcBef>
              <a:spcAft>
                <a:spcPts val="0"/>
              </a:spcAft>
              <a:defRPr/>
            </a:pPr>
            <a:r>
              <a:rPr lang="en-GB" dirty="0"/>
              <a:t>WP6</a:t>
            </a:r>
          </a:p>
        </p:txBody>
      </p:sp>
      <p:sp>
        <p:nvSpPr>
          <p:cNvPr id="25" name="Rectangle 24"/>
          <p:cNvSpPr/>
          <p:nvPr/>
        </p:nvSpPr>
        <p:spPr>
          <a:xfrm>
            <a:off x="542925" y="3298825"/>
            <a:ext cx="1355725" cy="968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200" dirty="0"/>
              <a:t>Simple phenotyping and genotyping in collections and in-situ</a:t>
            </a:r>
          </a:p>
        </p:txBody>
      </p:sp>
      <p:cxnSp>
        <p:nvCxnSpPr>
          <p:cNvPr id="98" name="Connecteur en angle 305"/>
          <p:cNvCxnSpPr>
            <a:stCxn id="23" idx="3"/>
            <a:endCxn id="26" idx="1"/>
          </p:cNvCxnSpPr>
          <p:nvPr/>
        </p:nvCxnSpPr>
        <p:spPr>
          <a:xfrm flipV="1">
            <a:off x="2717800" y="4905375"/>
            <a:ext cx="1362075" cy="231775"/>
          </a:xfrm>
          <a:prstGeom prst="straightConnector1">
            <a:avLst/>
          </a:prstGeom>
          <a:ln>
            <a:headEnd type="none"/>
            <a:tailEnd type="triangle"/>
          </a:ln>
        </p:spPr>
        <p:style>
          <a:lnRef idx="1">
            <a:schemeClr val="accent1"/>
          </a:lnRef>
          <a:fillRef idx="0">
            <a:schemeClr val="accent1"/>
          </a:fillRef>
          <a:effectRef idx="0">
            <a:schemeClr val="accent1"/>
          </a:effectRef>
          <a:fontRef idx="minor">
            <a:schemeClr val="tx1"/>
          </a:fontRef>
        </p:style>
      </p:cxnSp>
      <p:sp>
        <p:nvSpPr>
          <p:cNvPr id="16" name="5 Rectángulo redondeado"/>
          <p:cNvSpPr/>
          <p:nvPr/>
        </p:nvSpPr>
        <p:spPr>
          <a:xfrm>
            <a:off x="2700338" y="3789363"/>
            <a:ext cx="684212" cy="503237"/>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eaLnBrk="1" fontAlgn="auto" hangingPunct="1">
              <a:spcBef>
                <a:spcPts val="0"/>
              </a:spcBef>
              <a:spcAft>
                <a:spcPts val="0"/>
              </a:spcAft>
              <a:defRPr/>
            </a:pPr>
            <a:r>
              <a:rPr lang="en-GB" dirty="0"/>
              <a:t>WP2</a:t>
            </a:r>
          </a:p>
        </p:txBody>
      </p:sp>
      <p:cxnSp>
        <p:nvCxnSpPr>
          <p:cNvPr id="105" name="Connecteur droit avec flèche 104"/>
          <p:cNvCxnSpPr/>
          <p:nvPr/>
        </p:nvCxnSpPr>
        <p:spPr>
          <a:xfrm>
            <a:off x="7650163" y="3332163"/>
            <a:ext cx="2349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1" name="Connecteur droit avec flèche 110"/>
          <p:cNvCxnSpPr/>
          <p:nvPr/>
        </p:nvCxnSpPr>
        <p:spPr>
          <a:xfrm>
            <a:off x="7650163" y="1773238"/>
            <a:ext cx="2349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4002088" y="908050"/>
            <a:ext cx="1217612" cy="5826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200" dirty="0"/>
              <a:t>Physiologically relevant phenotypes</a:t>
            </a:r>
          </a:p>
        </p:txBody>
      </p:sp>
      <p:sp>
        <p:nvSpPr>
          <p:cNvPr id="171" name="Rectangle 170"/>
          <p:cNvSpPr/>
          <p:nvPr/>
        </p:nvSpPr>
        <p:spPr>
          <a:xfrm>
            <a:off x="4538663" y="3903663"/>
            <a:ext cx="1362075" cy="604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200" dirty="0" err="1"/>
              <a:t>GenTree</a:t>
            </a:r>
            <a:r>
              <a:rPr lang="en-GB" sz="1200" dirty="0"/>
              <a:t> stakeholder platform</a:t>
            </a:r>
          </a:p>
        </p:txBody>
      </p:sp>
    </p:spTree>
    <p:extLst>
      <p:ext uri="{BB962C8B-B14F-4D97-AF65-F5344CB8AC3E}">
        <p14:creationId xmlns:p14="http://schemas.microsoft.com/office/powerpoint/2010/main" val="1287719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More information</a:t>
            </a:r>
            <a:endParaRPr lang="en-US" dirty="0"/>
          </a:p>
        </p:txBody>
      </p:sp>
      <p:sp>
        <p:nvSpPr>
          <p:cNvPr id="3" name="Subtitle 2"/>
          <p:cNvSpPr>
            <a:spLocks noGrp="1"/>
          </p:cNvSpPr>
          <p:nvPr>
            <p:ph type="subTitle" idx="1"/>
          </p:nvPr>
        </p:nvSpPr>
        <p:spPr/>
        <p:txBody>
          <a:bodyPr/>
          <a:lstStyle/>
          <a:p>
            <a:r>
              <a:rPr lang="en-US" dirty="0">
                <a:hlinkClick r:id="rId2"/>
              </a:rPr>
              <a:t>http://www.gentree-h2020.eu</a:t>
            </a:r>
            <a:r>
              <a:rPr lang="en-US" dirty="0" smtClean="0">
                <a:hlinkClick r:id="rId2"/>
              </a:rPr>
              <a:t>/</a:t>
            </a:r>
            <a:endParaRPr lang="en-US" dirty="0" smtClean="0"/>
          </a:p>
          <a:p>
            <a:endParaRPr lang="en-US" dirty="0"/>
          </a:p>
          <a:p>
            <a:r>
              <a:rPr lang="en-US" dirty="0" smtClean="0"/>
              <a:t>@</a:t>
            </a:r>
            <a:r>
              <a:rPr lang="en-US" dirty="0" err="1" smtClean="0"/>
              <a:t>GentreeProject</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2200" y="3657600"/>
            <a:ext cx="842962" cy="842962"/>
          </a:xfrm>
          <a:prstGeom prst="rect">
            <a:avLst/>
          </a:prstGeom>
        </p:spPr>
      </p:pic>
    </p:spTree>
    <p:extLst>
      <p:ext uri="{BB962C8B-B14F-4D97-AF65-F5344CB8AC3E}">
        <p14:creationId xmlns:p14="http://schemas.microsoft.com/office/powerpoint/2010/main" val="675642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en-US" dirty="0" smtClean="0"/>
              <a:t>General info</a:t>
            </a:r>
            <a:endParaRPr lang="pl-PL" dirty="0"/>
          </a:p>
        </p:txBody>
      </p:sp>
      <p:sp>
        <p:nvSpPr>
          <p:cNvPr id="3" name="Podtytuł 2"/>
          <p:cNvSpPr>
            <a:spLocks noGrp="1"/>
          </p:cNvSpPr>
          <p:nvPr>
            <p:ph type="subTitle" idx="1"/>
          </p:nvPr>
        </p:nvSpPr>
        <p:spPr>
          <a:xfrm>
            <a:off x="914400" y="2057400"/>
            <a:ext cx="7429552" cy="3833818"/>
          </a:xfrm>
        </p:spPr>
        <p:txBody>
          <a:bodyPr/>
          <a:lstStyle/>
          <a:p>
            <a:pPr algn="l"/>
            <a:r>
              <a:rPr lang="en-US" sz="2800" b="1" dirty="0" smtClean="0"/>
              <a:t>Start date:</a:t>
            </a:r>
            <a:r>
              <a:rPr lang="en-US" sz="2800" dirty="0" smtClean="0"/>
              <a:t>1</a:t>
            </a:r>
            <a:r>
              <a:rPr lang="en-US" sz="2800" baseline="30000" dirty="0" smtClean="0"/>
              <a:t>st</a:t>
            </a:r>
            <a:r>
              <a:rPr lang="en-US" sz="2800" dirty="0" smtClean="0"/>
              <a:t> March </a:t>
            </a:r>
            <a:r>
              <a:rPr lang="en-US" sz="2800" dirty="0"/>
              <a:t>2016</a:t>
            </a:r>
          </a:p>
          <a:p>
            <a:pPr algn="l"/>
            <a:r>
              <a:rPr lang="en-US" sz="2800" b="1" dirty="0"/>
              <a:t>Duration</a:t>
            </a:r>
            <a:r>
              <a:rPr lang="en-US" sz="2800" b="1" dirty="0" smtClean="0"/>
              <a:t>: </a:t>
            </a:r>
            <a:r>
              <a:rPr lang="en-US" sz="2800" dirty="0" smtClean="0"/>
              <a:t>48 </a:t>
            </a:r>
            <a:r>
              <a:rPr lang="en-US" sz="2800" dirty="0"/>
              <a:t>months</a:t>
            </a:r>
          </a:p>
          <a:p>
            <a:pPr algn="l"/>
            <a:r>
              <a:rPr lang="en-US" sz="2800" b="1" dirty="0"/>
              <a:t>Budget</a:t>
            </a:r>
            <a:r>
              <a:rPr lang="en-US" sz="2800" b="1" dirty="0" smtClean="0"/>
              <a:t>: </a:t>
            </a:r>
            <a:r>
              <a:rPr lang="en-US" sz="2800" dirty="0" smtClean="0"/>
              <a:t>7.9 </a:t>
            </a:r>
            <a:r>
              <a:rPr lang="en-US" sz="2800" dirty="0"/>
              <a:t>m</a:t>
            </a:r>
            <a:r>
              <a:rPr lang="en-US" sz="2800" dirty="0" smtClean="0"/>
              <a:t>illion </a:t>
            </a:r>
            <a:r>
              <a:rPr lang="en-US" sz="2800" dirty="0"/>
              <a:t>Euro (with a 6.7 Million Euro grant </a:t>
            </a:r>
            <a:r>
              <a:rPr lang="en-US" sz="2800" dirty="0" smtClean="0"/>
              <a:t>from </a:t>
            </a:r>
            <a:r>
              <a:rPr lang="en-US" sz="2800" dirty="0"/>
              <a:t>the European Union)</a:t>
            </a:r>
          </a:p>
          <a:p>
            <a:pPr algn="l"/>
            <a:r>
              <a:rPr lang="en-US" sz="2800" b="1" dirty="0"/>
              <a:t>Project officer</a:t>
            </a:r>
            <a:r>
              <a:rPr lang="en-US" sz="2800" dirty="0"/>
              <a:t>: </a:t>
            </a:r>
            <a:r>
              <a:rPr lang="en-US" sz="2800" dirty="0" smtClean="0"/>
              <a:t>Silvia Gemini, Research </a:t>
            </a:r>
            <a:r>
              <a:rPr lang="en-US" sz="2800" dirty="0"/>
              <a:t>Executive </a:t>
            </a:r>
            <a:r>
              <a:rPr lang="en-US" sz="2800" dirty="0" smtClean="0"/>
              <a:t>Agency (REA)</a:t>
            </a:r>
            <a:endParaRPr lang="en-US" sz="2800" dirty="0"/>
          </a:p>
          <a:p>
            <a:pPr algn="l"/>
            <a:r>
              <a:rPr lang="en-US" sz="2800" b="1" dirty="0"/>
              <a:t>Coordinator: </a:t>
            </a:r>
            <a:r>
              <a:rPr lang="en-US" sz="2800" dirty="0"/>
              <a:t>Dr</a:t>
            </a:r>
            <a:r>
              <a:rPr lang="en-US" sz="2800" dirty="0" smtClean="0"/>
              <a:t>. Bruno </a:t>
            </a:r>
            <a:r>
              <a:rPr lang="en-US" sz="2800" dirty="0"/>
              <a:t>Fady, INRA, France </a:t>
            </a:r>
            <a:r>
              <a:rPr lang="en-US" sz="2800" dirty="0" smtClean="0"/>
              <a:t>bruno.fady@inra.fr</a:t>
            </a:r>
            <a:endParaRPr lang="pl-PL"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990600" y="990600"/>
            <a:ext cx="7415210" cy="785817"/>
          </a:xfrm>
        </p:spPr>
        <p:txBody>
          <a:bodyPr/>
          <a:lstStyle/>
          <a:p>
            <a:r>
              <a:rPr lang="en-US" dirty="0" smtClean="0"/>
              <a:t>Overall concept and expected impact</a:t>
            </a:r>
            <a:endParaRPr lang="pl-PL" dirty="0"/>
          </a:p>
        </p:txBody>
      </p:sp>
      <p:sp>
        <p:nvSpPr>
          <p:cNvPr id="3" name="Podtytuł 2"/>
          <p:cNvSpPr>
            <a:spLocks noGrp="1"/>
          </p:cNvSpPr>
          <p:nvPr>
            <p:ph type="subTitle" idx="1"/>
          </p:nvPr>
        </p:nvSpPr>
        <p:spPr>
          <a:xfrm>
            <a:off x="228600" y="1981200"/>
            <a:ext cx="8686800" cy="4268544"/>
          </a:xfrm>
        </p:spPr>
        <p:txBody>
          <a:bodyPr/>
          <a:lstStyle/>
          <a:p>
            <a:r>
              <a:rPr lang="en-US" sz="2000" dirty="0"/>
              <a:t>P</a:t>
            </a:r>
            <a:r>
              <a:rPr lang="en-US" sz="2000" dirty="0" smtClean="0"/>
              <a:t>rovide </a:t>
            </a:r>
            <a:r>
              <a:rPr lang="en-US" sz="2000" dirty="0"/>
              <a:t>the European forestry sector with </a:t>
            </a:r>
            <a:r>
              <a:rPr lang="en-US" sz="2000" b="1" dirty="0"/>
              <a:t>better knowledge </a:t>
            </a:r>
            <a:r>
              <a:rPr lang="en-US" sz="2000" dirty="0"/>
              <a:t>and </a:t>
            </a:r>
            <a:r>
              <a:rPr lang="en-US" sz="2000" b="1" dirty="0"/>
              <a:t>new tools </a:t>
            </a:r>
            <a:r>
              <a:rPr lang="en-US" sz="2000" dirty="0"/>
              <a:t>for efficient </a:t>
            </a:r>
            <a:r>
              <a:rPr lang="en-US" sz="2000" b="1" dirty="0"/>
              <a:t>management and sustainable use of FGR </a:t>
            </a:r>
            <a:r>
              <a:rPr lang="en-US" sz="2000" dirty="0"/>
              <a:t>in the context of environmental change and evolving societal </a:t>
            </a:r>
            <a:r>
              <a:rPr lang="en-US" sz="2000" dirty="0" smtClean="0"/>
              <a:t>demands.</a:t>
            </a:r>
          </a:p>
          <a:p>
            <a:endParaRPr lang="en-US" sz="2000" dirty="0" smtClean="0"/>
          </a:p>
          <a:p>
            <a:pPr marL="342900" indent="-342900" algn="l">
              <a:buFont typeface="Arial" panose="020B0604020202020204" pitchFamily="34" charset="0"/>
              <a:buChar char="•"/>
            </a:pPr>
            <a:r>
              <a:rPr lang="en-US" sz="2000" dirty="0" smtClean="0"/>
              <a:t>expand </a:t>
            </a:r>
            <a:r>
              <a:rPr lang="en-US" sz="2000" dirty="0"/>
              <a:t>the current scientific knowledge on how genetic diversity, phenotypic trait diversity and environmental diversity co-vary over multiple spatial scales, </a:t>
            </a:r>
          </a:p>
          <a:p>
            <a:pPr marL="342900" indent="-342900" algn="l">
              <a:buFont typeface="Arial" panose="020B0604020202020204" pitchFamily="34" charset="0"/>
              <a:buChar char="•"/>
            </a:pPr>
            <a:r>
              <a:rPr lang="en-US" sz="2000" dirty="0" smtClean="0"/>
              <a:t>inform </a:t>
            </a:r>
            <a:r>
              <a:rPr lang="en-US" sz="2000" dirty="0"/>
              <a:t>on the genetic basis of phenotypic trait variability and plasticity, </a:t>
            </a:r>
          </a:p>
          <a:p>
            <a:pPr marL="342900" indent="-342900" algn="l">
              <a:buFont typeface="Arial" panose="020B0604020202020204" pitchFamily="34" charset="0"/>
              <a:buChar char="•"/>
            </a:pPr>
            <a:r>
              <a:rPr lang="en-US" sz="2000" dirty="0" err="1" smtClean="0"/>
              <a:t>characterise</a:t>
            </a:r>
            <a:r>
              <a:rPr lang="en-US" sz="2000" dirty="0" smtClean="0"/>
              <a:t> </a:t>
            </a:r>
            <a:r>
              <a:rPr lang="en-US" sz="2000" i="1" dirty="0"/>
              <a:t>in-situ</a:t>
            </a:r>
            <a:r>
              <a:rPr lang="en-US" sz="2000" dirty="0"/>
              <a:t> and </a:t>
            </a:r>
            <a:r>
              <a:rPr lang="en-US" sz="2000" i="1" dirty="0"/>
              <a:t>ex-situ</a:t>
            </a:r>
            <a:r>
              <a:rPr lang="en-US" sz="2000" dirty="0"/>
              <a:t> conservation units and underused natural resources, and </a:t>
            </a:r>
          </a:p>
          <a:p>
            <a:pPr marL="342900" indent="-342900" algn="l">
              <a:buFont typeface="Arial" panose="020B0604020202020204" pitchFamily="34" charset="0"/>
              <a:buChar char="•"/>
            </a:pPr>
            <a:r>
              <a:rPr lang="en-US" sz="2000" dirty="0" smtClean="0"/>
              <a:t>produce </a:t>
            </a:r>
            <a:r>
              <a:rPr lang="en-US" sz="2000" dirty="0"/>
              <a:t>models of future species distribution usable for FGR management under diverse policy and environmental scenarios. </a:t>
            </a:r>
          </a:p>
          <a:p>
            <a:endParaRPr lang="pl-PL"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1496" y="914400"/>
            <a:ext cx="7415210" cy="785817"/>
          </a:xfrm>
        </p:spPr>
        <p:txBody>
          <a:bodyPr/>
          <a:lstStyle/>
          <a:p>
            <a:r>
              <a:rPr lang="en-US" dirty="0" smtClean="0"/>
              <a:t>Partners</a:t>
            </a:r>
            <a:endParaRPr lang="en-US" dirty="0"/>
          </a:p>
        </p:txBody>
      </p:sp>
      <p:sp>
        <p:nvSpPr>
          <p:cNvPr id="3" name="Subtitle 2"/>
          <p:cNvSpPr>
            <a:spLocks noGrp="1"/>
          </p:cNvSpPr>
          <p:nvPr>
            <p:ph type="subTitle" idx="1"/>
          </p:nvPr>
        </p:nvSpPr>
        <p:spPr>
          <a:xfrm>
            <a:off x="152400" y="1700217"/>
            <a:ext cx="8686800" cy="4624383"/>
          </a:xfrm>
        </p:spPr>
        <p:txBody>
          <a:bodyPr numCol="2" spcCol="182880"/>
          <a:lstStyle/>
          <a:p>
            <a:pPr algn="l"/>
            <a:r>
              <a:rPr lang="en-US" sz="1600" dirty="0" err="1">
                <a:hlinkClick r:id="rId2" tooltip="Opens external link in new window"/>
              </a:rPr>
              <a:t>Institut</a:t>
            </a:r>
            <a:r>
              <a:rPr lang="en-US" sz="1600" dirty="0">
                <a:hlinkClick r:id="rId2" tooltip="Opens external link in new window"/>
              </a:rPr>
              <a:t> national de la </a:t>
            </a:r>
            <a:r>
              <a:rPr lang="en-US" sz="1600" dirty="0" err="1">
                <a:hlinkClick r:id="rId2" tooltip="Opens external link in new window"/>
              </a:rPr>
              <a:t>recherche</a:t>
            </a:r>
            <a:r>
              <a:rPr lang="en-US" sz="1600" dirty="0">
                <a:hlinkClick r:id="rId2" tooltip="Opens external link in new window"/>
              </a:rPr>
              <a:t> </a:t>
            </a:r>
            <a:r>
              <a:rPr lang="en-US" sz="1600" dirty="0" err="1">
                <a:hlinkClick r:id="rId2" tooltip="Opens external link in new window"/>
              </a:rPr>
              <a:t>agronomique</a:t>
            </a:r>
            <a:r>
              <a:rPr lang="en-US" sz="1600" dirty="0"/>
              <a:t> (INRA), France</a:t>
            </a:r>
            <a:br>
              <a:rPr lang="en-US" sz="1600" dirty="0"/>
            </a:br>
            <a:r>
              <a:rPr lang="en-US" sz="1600" dirty="0" err="1">
                <a:hlinkClick r:id="rId3" tooltip="Opens external link in new window"/>
              </a:rPr>
              <a:t>Agencia</a:t>
            </a:r>
            <a:r>
              <a:rPr lang="en-US" sz="1600" dirty="0">
                <a:hlinkClick r:id="rId3" tooltip="Opens external link in new window"/>
              </a:rPr>
              <a:t> </a:t>
            </a:r>
            <a:r>
              <a:rPr lang="en-US" sz="1600" dirty="0" err="1">
                <a:hlinkClick r:id="rId3" tooltip="Opens external link in new window"/>
              </a:rPr>
              <a:t>Estatal</a:t>
            </a:r>
            <a:r>
              <a:rPr lang="en-US" sz="1600" dirty="0">
                <a:hlinkClick r:id="rId3" tooltip="Opens external link in new window"/>
              </a:rPr>
              <a:t> </a:t>
            </a:r>
            <a:r>
              <a:rPr lang="en-US" sz="1600" dirty="0" err="1">
                <a:hlinkClick r:id="rId3" tooltip="Opens external link in new window"/>
              </a:rPr>
              <a:t>Consejo</a:t>
            </a:r>
            <a:r>
              <a:rPr lang="en-US" sz="1600" dirty="0">
                <a:hlinkClick r:id="rId3" tooltip="Opens external link in new window"/>
              </a:rPr>
              <a:t> Superior de </a:t>
            </a:r>
            <a:r>
              <a:rPr lang="en-US" sz="1600" dirty="0" err="1">
                <a:hlinkClick r:id="rId3" tooltip="Opens external link in new window"/>
              </a:rPr>
              <a:t>Investigaciones</a:t>
            </a:r>
            <a:r>
              <a:rPr lang="en-US" sz="1600" dirty="0">
                <a:hlinkClick r:id="rId3" tooltip="Opens external link in new window"/>
              </a:rPr>
              <a:t> </a:t>
            </a:r>
            <a:r>
              <a:rPr lang="en-US" sz="1600" dirty="0" err="1">
                <a:hlinkClick r:id="rId3" tooltip="Opens external link in new window"/>
              </a:rPr>
              <a:t>Científicas</a:t>
            </a:r>
            <a:r>
              <a:rPr lang="en-US" sz="1600" dirty="0"/>
              <a:t> (CSIC), Spain</a:t>
            </a:r>
            <a:br>
              <a:rPr lang="en-US" sz="1600" dirty="0"/>
            </a:br>
            <a:r>
              <a:rPr lang="en-US" sz="1600" dirty="0">
                <a:hlinkClick r:id="rId4" tooltip="Opens external link in new window"/>
              </a:rPr>
              <a:t>Uppsala </a:t>
            </a:r>
            <a:r>
              <a:rPr lang="en-US" sz="1600" dirty="0" err="1">
                <a:hlinkClick r:id="rId4" tooltip="Opens external link in new window"/>
              </a:rPr>
              <a:t>Universitet</a:t>
            </a:r>
            <a:r>
              <a:rPr lang="en-US" sz="1600" dirty="0"/>
              <a:t> (UU), Sweden</a:t>
            </a:r>
            <a:br>
              <a:rPr lang="en-US" sz="1600" dirty="0"/>
            </a:br>
            <a:r>
              <a:rPr lang="en-US" sz="1600" dirty="0">
                <a:hlinkClick r:id="rId5" tooltip="Opens external link in new window"/>
              </a:rPr>
              <a:t>Aristotle University of Thessaloniki</a:t>
            </a:r>
            <a:r>
              <a:rPr lang="en-US" sz="1600" dirty="0"/>
              <a:t> (AUTH), Greece</a:t>
            </a:r>
            <a:br>
              <a:rPr lang="en-US" sz="1600" dirty="0"/>
            </a:br>
            <a:r>
              <a:rPr lang="en-US" sz="1600" dirty="0">
                <a:hlinkClick r:id="rId6" tooltip="Opens external link in new window"/>
              </a:rPr>
              <a:t>European Forest Institute</a:t>
            </a:r>
            <a:r>
              <a:rPr lang="en-US" sz="1600" dirty="0"/>
              <a:t> (EFI), Finland</a:t>
            </a:r>
            <a:br>
              <a:rPr lang="en-US" sz="1600" dirty="0"/>
            </a:br>
            <a:r>
              <a:rPr lang="en-US" sz="1600" dirty="0" err="1">
                <a:hlinkClick r:id="rId7" tooltip="Opens external link in new window"/>
              </a:rPr>
              <a:t>Bioversity</a:t>
            </a:r>
            <a:r>
              <a:rPr lang="en-US" sz="1600" dirty="0">
                <a:hlinkClick r:id="rId7" tooltip="Opens external link in new window"/>
              </a:rPr>
              <a:t> International</a:t>
            </a:r>
            <a:r>
              <a:rPr lang="en-US" sz="1600" dirty="0"/>
              <a:t>, Italy</a:t>
            </a:r>
            <a:br>
              <a:rPr lang="en-US" sz="1600" dirty="0"/>
            </a:br>
            <a:r>
              <a:rPr lang="en-US" sz="1600" dirty="0">
                <a:hlinkClick r:id="rId8" tooltip="Opens external link in new window"/>
              </a:rPr>
              <a:t>Philipps-</a:t>
            </a:r>
            <a:r>
              <a:rPr lang="en-US" sz="1600" dirty="0" err="1">
                <a:hlinkClick r:id="rId8" tooltip="Opens external link in new window"/>
              </a:rPr>
              <a:t>Universität</a:t>
            </a:r>
            <a:r>
              <a:rPr lang="en-US" sz="1600" dirty="0">
                <a:hlinkClick r:id="rId8" tooltip="Opens external link in new window"/>
              </a:rPr>
              <a:t> Marburg</a:t>
            </a:r>
            <a:r>
              <a:rPr lang="en-US" sz="1600" dirty="0"/>
              <a:t> (PUM), Germany</a:t>
            </a:r>
            <a:br>
              <a:rPr lang="en-US" sz="1600" dirty="0"/>
            </a:br>
            <a:r>
              <a:rPr lang="en-US" sz="1600" dirty="0" err="1">
                <a:hlinkClick r:id="rId9" tooltip="Opens external link in new window"/>
              </a:rPr>
              <a:t>Consiglio</a:t>
            </a:r>
            <a:r>
              <a:rPr lang="en-US" sz="1600" dirty="0">
                <a:hlinkClick r:id="rId9" tooltip="Opens external link in new window"/>
              </a:rPr>
              <a:t> </a:t>
            </a:r>
            <a:r>
              <a:rPr lang="en-US" sz="1600" dirty="0" err="1">
                <a:hlinkClick r:id="rId9" tooltip="Opens external link in new window"/>
              </a:rPr>
              <a:t>Nazionale</a:t>
            </a:r>
            <a:r>
              <a:rPr lang="en-US" sz="1600" dirty="0">
                <a:hlinkClick r:id="rId9" tooltip="Opens external link in new window"/>
              </a:rPr>
              <a:t> </a:t>
            </a:r>
            <a:r>
              <a:rPr lang="en-US" sz="1600" dirty="0" err="1">
                <a:hlinkClick r:id="rId9" tooltip="Opens external link in new window"/>
              </a:rPr>
              <a:t>delle</a:t>
            </a:r>
            <a:r>
              <a:rPr lang="en-US" sz="1600" dirty="0">
                <a:hlinkClick r:id="rId9" tooltip="Opens external link in new window"/>
              </a:rPr>
              <a:t> </a:t>
            </a:r>
            <a:r>
              <a:rPr lang="en-US" sz="1600" dirty="0" err="1">
                <a:hlinkClick r:id="rId9" tooltip="Opens external link in new window"/>
              </a:rPr>
              <a:t>Ricerche</a:t>
            </a:r>
            <a:r>
              <a:rPr lang="en-US" sz="1600" dirty="0"/>
              <a:t> (CNR), Italy</a:t>
            </a:r>
            <a:br>
              <a:rPr lang="en-US" sz="1600" dirty="0"/>
            </a:br>
            <a:r>
              <a:rPr lang="en-US" sz="1600" dirty="0" err="1">
                <a:hlinkClick r:id="rId10" tooltip="Opens external link in new window"/>
              </a:rPr>
              <a:t>Instituto</a:t>
            </a:r>
            <a:r>
              <a:rPr lang="en-US" sz="1600" dirty="0">
                <a:hlinkClick r:id="rId10" tooltip="Opens external link in new window"/>
              </a:rPr>
              <a:t> Nacional de </a:t>
            </a:r>
            <a:r>
              <a:rPr lang="en-US" sz="1600" dirty="0" err="1">
                <a:hlinkClick r:id="rId10" tooltip="Opens external link in new window"/>
              </a:rPr>
              <a:t>Investigación</a:t>
            </a:r>
            <a:r>
              <a:rPr lang="en-US" sz="1600" dirty="0">
                <a:hlinkClick r:id="rId10" tooltip="Opens external link in new window"/>
              </a:rPr>
              <a:t> y </a:t>
            </a:r>
            <a:r>
              <a:rPr lang="en-US" sz="1600" dirty="0" err="1">
                <a:hlinkClick r:id="rId10" tooltip="Opens external link in new window"/>
              </a:rPr>
              <a:t>Tecnología</a:t>
            </a:r>
            <a:r>
              <a:rPr lang="en-US" sz="1600" dirty="0">
                <a:hlinkClick r:id="rId10" tooltip="Opens external link in new window"/>
              </a:rPr>
              <a:t> </a:t>
            </a:r>
            <a:r>
              <a:rPr lang="en-US" sz="1600" dirty="0" err="1">
                <a:hlinkClick r:id="rId10" tooltip="Opens external link in new window"/>
              </a:rPr>
              <a:t>Agraria</a:t>
            </a:r>
            <a:r>
              <a:rPr lang="en-US" sz="1600" dirty="0">
                <a:hlinkClick r:id="rId10" tooltip="Opens external link in new window"/>
              </a:rPr>
              <a:t> y </a:t>
            </a:r>
            <a:r>
              <a:rPr lang="en-US" sz="1600" dirty="0" err="1">
                <a:hlinkClick r:id="rId10" tooltip="Opens external link in new window"/>
              </a:rPr>
              <a:t>Alimentaria</a:t>
            </a:r>
            <a:r>
              <a:rPr lang="en-US" sz="1600" dirty="0"/>
              <a:t> (INIA), Spain</a:t>
            </a:r>
            <a:br>
              <a:rPr lang="en-US" sz="1600" dirty="0"/>
            </a:br>
            <a:r>
              <a:rPr lang="en-US" sz="1600" dirty="0">
                <a:hlinkClick r:id="rId11" tooltip="Opens external link in new window"/>
              </a:rPr>
              <a:t>University of Oulu</a:t>
            </a:r>
            <a:r>
              <a:rPr lang="en-US" sz="1600" dirty="0"/>
              <a:t> (UOULU), Finland</a:t>
            </a:r>
            <a:br>
              <a:rPr lang="en-US" sz="1600" dirty="0"/>
            </a:br>
            <a:r>
              <a:rPr lang="en-US" sz="1600" dirty="0">
                <a:hlinkClick r:id="rId12" tooltip="Opens external link in new window"/>
              </a:rPr>
              <a:t>IGA Technology Services</a:t>
            </a:r>
            <a:r>
              <a:rPr lang="en-US" sz="1600" dirty="0"/>
              <a:t> (IGATS), </a:t>
            </a:r>
            <a:r>
              <a:rPr lang="en-US" sz="1600" dirty="0" smtClean="0"/>
              <a:t>Italy</a:t>
            </a:r>
          </a:p>
          <a:p>
            <a:pPr algn="l"/>
            <a:r>
              <a:rPr lang="en-US" sz="1600" dirty="0" smtClean="0">
                <a:hlinkClick r:id="rId13" tooltip="Opens external link in new window"/>
              </a:rPr>
              <a:t>Norwegian </a:t>
            </a:r>
            <a:r>
              <a:rPr lang="en-US" sz="1600" dirty="0">
                <a:hlinkClick r:id="rId13" tooltip="Opens external link in new window"/>
              </a:rPr>
              <a:t>Institute for </a:t>
            </a:r>
            <a:r>
              <a:rPr lang="en-US" sz="1600" dirty="0" err="1">
                <a:hlinkClick r:id="rId13" tooltip="Opens external link in new window"/>
              </a:rPr>
              <a:t>Bioeconomy</a:t>
            </a:r>
            <a:r>
              <a:rPr lang="en-US" sz="1600" dirty="0">
                <a:hlinkClick r:id="rId13" tooltip="Opens external link in new window"/>
              </a:rPr>
              <a:t> Research</a:t>
            </a:r>
            <a:r>
              <a:rPr lang="en-US" sz="1600" dirty="0"/>
              <a:t> (NIBIO), Norway</a:t>
            </a:r>
            <a:br>
              <a:rPr lang="en-US" sz="1600" dirty="0"/>
            </a:br>
            <a:r>
              <a:rPr lang="en-US" sz="1600" dirty="0">
                <a:hlinkClick r:id="rId14" tooltip="Opens external link in new window"/>
              </a:rPr>
              <a:t>Forestry Research Institute of Sweden</a:t>
            </a:r>
            <a:r>
              <a:rPr lang="en-US" sz="1600" dirty="0"/>
              <a:t> (</a:t>
            </a:r>
            <a:r>
              <a:rPr lang="en-US" sz="1600" dirty="0" err="1"/>
              <a:t>Skogforsk</a:t>
            </a:r>
            <a:r>
              <a:rPr lang="en-US" sz="1600" dirty="0"/>
              <a:t>), Sweden</a:t>
            </a:r>
            <a:br>
              <a:rPr lang="en-US" sz="1600" dirty="0"/>
            </a:br>
            <a:r>
              <a:rPr lang="en-US" sz="1600" dirty="0">
                <a:hlinkClick r:id="rId15" tooltip="Opens external link in new window"/>
              </a:rPr>
              <a:t>Johann Heinrich von </a:t>
            </a:r>
            <a:r>
              <a:rPr lang="en-US" sz="1600" dirty="0" err="1">
                <a:hlinkClick r:id="rId15" tooltip="Opens external link in new window"/>
              </a:rPr>
              <a:t>Thünen</a:t>
            </a:r>
            <a:r>
              <a:rPr lang="en-US" sz="1600" dirty="0">
                <a:hlinkClick r:id="rId15" tooltip="Opens external link in new window"/>
              </a:rPr>
              <a:t> Institute</a:t>
            </a:r>
            <a:r>
              <a:rPr lang="en-US" sz="1600" dirty="0"/>
              <a:t> (THÜNEN), Germany</a:t>
            </a:r>
            <a:br>
              <a:rPr lang="en-US" sz="1600" dirty="0"/>
            </a:br>
            <a:r>
              <a:rPr lang="en-US" sz="1600" dirty="0">
                <a:hlinkClick r:id="rId16" tooltip="Opens external link in new window"/>
              </a:rPr>
              <a:t>Bavarian Office for Forest Seeding and Planting</a:t>
            </a:r>
            <a:r>
              <a:rPr lang="en-US" sz="1600" dirty="0"/>
              <a:t> (ASP), Germany</a:t>
            </a:r>
            <a:br>
              <a:rPr lang="en-US" sz="1600" dirty="0"/>
            </a:br>
            <a:r>
              <a:rPr lang="en-US" sz="1600" dirty="0">
                <a:hlinkClick r:id="rId17" tooltip="Opens external link in new window"/>
              </a:rPr>
              <a:t>The Natural Environment Research Council</a:t>
            </a:r>
            <a:r>
              <a:rPr lang="en-US" sz="1600" dirty="0"/>
              <a:t> (NERC), Great Britain</a:t>
            </a:r>
            <a:br>
              <a:rPr lang="en-US" sz="1600" dirty="0"/>
            </a:br>
            <a:r>
              <a:rPr lang="en-US" sz="1600" dirty="0">
                <a:hlinkClick r:id="rId18" tooltip="Opens external link in new window"/>
              </a:rPr>
              <a:t>Aleksandras </a:t>
            </a:r>
            <a:r>
              <a:rPr lang="en-US" sz="1600" dirty="0" err="1">
                <a:hlinkClick r:id="rId18" tooltip="Opens external link in new window"/>
              </a:rPr>
              <a:t>Stulginskis</a:t>
            </a:r>
            <a:r>
              <a:rPr lang="en-US" sz="1600" dirty="0">
                <a:hlinkClick r:id="rId18" tooltip="Opens external link in new window"/>
              </a:rPr>
              <a:t> University</a:t>
            </a:r>
            <a:r>
              <a:rPr lang="en-US" sz="1600" dirty="0"/>
              <a:t> (ASU), Lithuania</a:t>
            </a:r>
            <a:br>
              <a:rPr lang="en-US" sz="1600" dirty="0"/>
            </a:br>
            <a:r>
              <a:rPr lang="en-US" sz="1600" dirty="0">
                <a:hlinkClick r:id="rId19" tooltip="Opens external link in new window"/>
              </a:rPr>
              <a:t>INRA </a:t>
            </a:r>
            <a:r>
              <a:rPr lang="en-US" sz="1600" dirty="0" err="1">
                <a:hlinkClick r:id="rId19" tooltip="Opens external link in new window"/>
              </a:rPr>
              <a:t>Transfert</a:t>
            </a:r>
            <a:r>
              <a:rPr lang="en-US" sz="1600" dirty="0"/>
              <a:t> (IT), France</a:t>
            </a:r>
            <a:br>
              <a:rPr lang="en-US" sz="1600" dirty="0"/>
            </a:br>
            <a:r>
              <a:rPr lang="en-US" sz="1600" dirty="0">
                <a:hlinkClick r:id="rId20" tooltip="Opens external link in new window"/>
              </a:rPr>
              <a:t>Swiss Federal Institute for Forest, Snow and Landscape Research</a:t>
            </a:r>
            <a:r>
              <a:rPr lang="en-US" sz="1600" dirty="0"/>
              <a:t> (WSL), Switzerland</a:t>
            </a:r>
            <a:br>
              <a:rPr lang="en-US" sz="1600" dirty="0"/>
            </a:br>
            <a:r>
              <a:rPr lang="en-US" sz="1600" dirty="0">
                <a:hlinkClick r:id="rId21" tooltip="Opens external link in new window"/>
              </a:rPr>
              <a:t>Russian Academy of Sciences</a:t>
            </a:r>
            <a:r>
              <a:rPr lang="en-US" sz="1600" dirty="0"/>
              <a:t> (RAS), Russia</a:t>
            </a:r>
            <a:br>
              <a:rPr lang="en-US" sz="1600" dirty="0"/>
            </a:br>
            <a:r>
              <a:rPr lang="en-US" sz="1600" dirty="0" err="1">
                <a:hlinkClick r:id="rId22" tooltip="Opens external link in new window"/>
              </a:rPr>
              <a:t>Radiata</a:t>
            </a:r>
            <a:r>
              <a:rPr lang="en-US" sz="1600" dirty="0">
                <a:hlinkClick r:id="rId22" tooltip="Opens external link in new window"/>
              </a:rPr>
              <a:t> Pine Breeding Co Ltd</a:t>
            </a:r>
            <a:r>
              <a:rPr lang="en-US" sz="1600" dirty="0"/>
              <a:t> (RPBC), New Zealand</a:t>
            </a:r>
            <a:br>
              <a:rPr lang="en-US" sz="1600" dirty="0"/>
            </a:br>
            <a:r>
              <a:rPr lang="en-US" sz="1600" dirty="0">
                <a:hlinkClick r:id="rId23" tooltip="Opens external link in new window"/>
              </a:rPr>
              <a:t>LIECO </a:t>
            </a:r>
            <a:r>
              <a:rPr lang="en-US" sz="1600" dirty="0" err="1">
                <a:hlinkClick r:id="rId23" tooltip="Opens external link in new window"/>
              </a:rPr>
              <a:t>Gmbh</a:t>
            </a:r>
            <a:r>
              <a:rPr lang="en-US" sz="1600" dirty="0">
                <a:hlinkClick r:id="rId23" tooltip="Opens external link in new window"/>
              </a:rPr>
              <a:t> &amp; Co KGH</a:t>
            </a:r>
            <a:r>
              <a:rPr lang="en-US" sz="1600" dirty="0"/>
              <a:t> (LIECO), Austria</a:t>
            </a:r>
          </a:p>
        </p:txBody>
      </p:sp>
    </p:spTree>
    <p:extLst>
      <p:ext uri="{BB962C8B-B14F-4D97-AF65-F5344CB8AC3E}">
        <p14:creationId xmlns:p14="http://schemas.microsoft.com/office/powerpoint/2010/main" val="1079278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0593" y="886969"/>
            <a:ext cx="7415210" cy="785817"/>
          </a:xfrm>
        </p:spPr>
        <p:txBody>
          <a:bodyPr/>
          <a:lstStyle/>
          <a:p>
            <a:r>
              <a:rPr lang="en-US" dirty="0" smtClean="0"/>
              <a:t>Investigated species</a:t>
            </a:r>
            <a:endParaRPr lang="en-US" dirty="0"/>
          </a:p>
        </p:txBody>
      </p:sp>
      <p:sp>
        <p:nvSpPr>
          <p:cNvPr id="3" name="Subtitle 2"/>
          <p:cNvSpPr>
            <a:spLocks noGrp="1"/>
          </p:cNvSpPr>
          <p:nvPr>
            <p:ph type="subTitle" idx="1"/>
          </p:nvPr>
        </p:nvSpPr>
        <p:spPr/>
        <p:txBody>
          <a:bodyPr/>
          <a:lstStyle/>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459453147"/>
              </p:ext>
            </p:extLst>
          </p:nvPr>
        </p:nvGraphicFramePr>
        <p:xfrm>
          <a:off x="266698" y="1752600"/>
          <a:ext cx="8763001" cy="4563375"/>
        </p:xfrm>
        <a:graphic>
          <a:graphicData uri="http://schemas.openxmlformats.org/drawingml/2006/table">
            <a:tbl>
              <a:tblPr>
                <a:tableStyleId>{5C22544A-7EE6-4342-B048-85BDC9FD1C3A}</a:tableStyleId>
              </a:tblPr>
              <a:tblGrid>
                <a:gridCol w="1665620">
                  <a:extLst>
                    <a:ext uri="{9D8B030D-6E8A-4147-A177-3AD203B41FA5}">
                      <a16:colId xmlns:a16="http://schemas.microsoft.com/office/drawing/2014/main" val="20000"/>
                    </a:ext>
                  </a:extLst>
                </a:gridCol>
                <a:gridCol w="1531329">
                  <a:extLst>
                    <a:ext uri="{9D8B030D-6E8A-4147-A177-3AD203B41FA5}">
                      <a16:colId xmlns:a16="http://schemas.microsoft.com/office/drawing/2014/main" val="20001"/>
                    </a:ext>
                  </a:extLst>
                </a:gridCol>
                <a:gridCol w="2383549">
                  <a:extLst>
                    <a:ext uri="{9D8B030D-6E8A-4147-A177-3AD203B41FA5}">
                      <a16:colId xmlns:a16="http://schemas.microsoft.com/office/drawing/2014/main" val="20002"/>
                    </a:ext>
                  </a:extLst>
                </a:gridCol>
                <a:gridCol w="2170494">
                  <a:extLst>
                    <a:ext uri="{9D8B030D-6E8A-4147-A177-3AD203B41FA5}">
                      <a16:colId xmlns:a16="http://schemas.microsoft.com/office/drawing/2014/main" val="20003"/>
                    </a:ext>
                  </a:extLst>
                </a:gridCol>
                <a:gridCol w="1012009">
                  <a:extLst>
                    <a:ext uri="{9D8B030D-6E8A-4147-A177-3AD203B41FA5}">
                      <a16:colId xmlns:a16="http://schemas.microsoft.com/office/drawing/2014/main" val="20004"/>
                    </a:ext>
                  </a:extLst>
                </a:gridCol>
              </a:tblGrid>
              <a:tr h="550550">
                <a:tc>
                  <a:txBody>
                    <a:bodyPr/>
                    <a:lstStyle/>
                    <a:p>
                      <a:pPr algn="ctr" fontAlgn="ctr"/>
                      <a:r>
                        <a:rPr lang="en-US" sz="1600" b="1" u="none" strike="noStrike" dirty="0">
                          <a:effectLst/>
                        </a:rPr>
                        <a:t>Tree species </a:t>
                      </a:r>
                      <a:endParaRPr lang="en-US" sz="16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600" b="1" u="none" strike="noStrike" dirty="0">
                          <a:effectLst/>
                        </a:rPr>
                        <a:t>Distribution</a:t>
                      </a:r>
                      <a:endParaRPr lang="en-US" sz="16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600" b="1" u="none" strike="noStrike" dirty="0">
                          <a:effectLst/>
                        </a:rPr>
                        <a:t>Major threats to FGR</a:t>
                      </a:r>
                      <a:endParaRPr lang="en-US" sz="16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600" b="1" u="none" strike="noStrike" dirty="0">
                          <a:effectLst/>
                        </a:rPr>
                        <a:t>Ex-situ collections </a:t>
                      </a:r>
                      <a:br>
                        <a:rPr lang="en-US" sz="1600" b="1" u="none" strike="noStrike" dirty="0">
                          <a:effectLst/>
                        </a:rPr>
                      </a:br>
                      <a:r>
                        <a:rPr lang="en-US" sz="1600" b="1" u="none" strike="noStrike" dirty="0">
                          <a:effectLst/>
                        </a:rPr>
                        <a:t>in Europe</a:t>
                      </a:r>
                      <a:endParaRPr lang="en-US" sz="16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600" b="1" u="none" strike="noStrike" dirty="0" err="1">
                          <a:effectLst/>
                        </a:rPr>
                        <a:t>Nb</a:t>
                      </a:r>
                      <a:r>
                        <a:rPr lang="en-US" sz="1600" b="1" u="none" strike="noStrike" dirty="0">
                          <a:effectLst/>
                        </a:rPr>
                        <a:t> in-situ DCUs </a:t>
                      </a:r>
                      <a:endParaRPr lang="en-US" sz="1600" b="1"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0000"/>
                  </a:ext>
                </a:extLst>
              </a:tr>
              <a:tr h="301492">
                <a:tc>
                  <a:txBody>
                    <a:bodyPr/>
                    <a:lstStyle/>
                    <a:p>
                      <a:pPr algn="ctr" fontAlgn="ctr"/>
                      <a:r>
                        <a:rPr lang="en-US" sz="1600" u="none" strike="noStrike">
                          <a:effectLst/>
                        </a:rPr>
                        <a:t>Abies alba</a:t>
                      </a:r>
                      <a:endParaRPr lang="en-US" sz="1600" b="1" i="1"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600" u="none" strike="noStrike">
                          <a:effectLst/>
                        </a:rPr>
                        <a:t>Alp, Con</a:t>
                      </a:r>
                      <a:endParaRPr lang="en-US"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600" u="none" strike="noStrike">
                          <a:effectLst/>
                        </a:rPr>
                        <a:t>Climate change, habitat loss</a:t>
                      </a:r>
                      <a:endParaRPr lang="en-US"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600" u="none" strike="noStrike">
                          <a:effectLst/>
                        </a:rPr>
                        <a:t>AT, DE, FR, GR</a:t>
                      </a:r>
                      <a:endParaRPr lang="en-US"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600" u="none" strike="noStrike" dirty="0">
                          <a:effectLst/>
                        </a:rPr>
                        <a:t>318</a:t>
                      </a:r>
                      <a:endParaRPr lang="en-US" sz="16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0001"/>
                  </a:ext>
                </a:extLst>
              </a:tr>
              <a:tr h="301492">
                <a:tc>
                  <a:txBody>
                    <a:bodyPr/>
                    <a:lstStyle/>
                    <a:p>
                      <a:pPr algn="ctr" fontAlgn="ctr"/>
                      <a:r>
                        <a:rPr lang="en-US" sz="1600" u="sng" strike="noStrike">
                          <a:effectLst/>
                        </a:rPr>
                        <a:t>Betula pendula</a:t>
                      </a:r>
                      <a:endParaRPr lang="en-US" sz="1600" b="1" i="1" u="sng"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600" u="none" strike="noStrike">
                          <a:effectLst/>
                        </a:rPr>
                        <a:t>Atl, Bor, Con</a:t>
                      </a:r>
                      <a:endParaRPr lang="en-US"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600" u="none" strike="noStrike">
                          <a:effectLst/>
                        </a:rPr>
                        <a:t>Habitat loss, grazing</a:t>
                      </a:r>
                      <a:endParaRPr lang="en-US"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600" u="none" strike="noStrike">
                          <a:effectLst/>
                        </a:rPr>
                        <a:t>FI, GB, LT, NO, SE</a:t>
                      </a:r>
                      <a:endParaRPr lang="en-US"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600" u="none" strike="noStrike" dirty="0">
                          <a:effectLst/>
                        </a:rPr>
                        <a:t>50</a:t>
                      </a:r>
                      <a:endParaRPr lang="en-US" sz="16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0002"/>
                  </a:ext>
                </a:extLst>
              </a:tr>
              <a:tr h="301492">
                <a:tc>
                  <a:txBody>
                    <a:bodyPr/>
                    <a:lstStyle/>
                    <a:p>
                      <a:pPr algn="ctr" fontAlgn="ctr"/>
                      <a:r>
                        <a:rPr lang="en-US" sz="1600" u="sng" strike="noStrike">
                          <a:effectLst/>
                        </a:rPr>
                        <a:t>Fagus sylvatica</a:t>
                      </a:r>
                      <a:endParaRPr lang="en-US" sz="1600" b="1" i="1" u="sng"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600" u="none" strike="noStrike">
                          <a:effectLst/>
                        </a:rPr>
                        <a:t>Atl, Alp, Con, Med</a:t>
                      </a:r>
                      <a:endParaRPr lang="en-US"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600" u="none" strike="noStrike">
                          <a:effectLst/>
                        </a:rPr>
                        <a:t>Climate change</a:t>
                      </a:r>
                      <a:endParaRPr lang="en-US"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S" sz="1600" u="none" strike="noStrike">
                          <a:effectLst/>
                        </a:rPr>
                        <a:t>DE, ES, FR, IT, GB, SE</a:t>
                      </a:r>
                      <a:endParaRPr lang="es-ES"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600" u="none" strike="noStrike" dirty="0">
                          <a:effectLst/>
                        </a:rPr>
                        <a:t>469</a:t>
                      </a:r>
                      <a:endParaRPr lang="en-US" sz="16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0003"/>
                  </a:ext>
                </a:extLst>
              </a:tr>
              <a:tr h="301492">
                <a:tc>
                  <a:txBody>
                    <a:bodyPr/>
                    <a:lstStyle/>
                    <a:p>
                      <a:pPr algn="ctr" fontAlgn="ctr"/>
                      <a:r>
                        <a:rPr lang="en-US" sz="1600" u="none" strike="noStrike">
                          <a:effectLst/>
                        </a:rPr>
                        <a:t>Picea abies</a:t>
                      </a:r>
                      <a:endParaRPr lang="en-US" sz="1600" b="1" i="1"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600" u="none" strike="noStrike">
                          <a:effectLst/>
                        </a:rPr>
                        <a:t>Alp, Bor, Con</a:t>
                      </a:r>
                      <a:endParaRPr lang="en-US"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600" u="none" strike="noStrike">
                          <a:effectLst/>
                        </a:rPr>
                        <a:t>Climate change, pests</a:t>
                      </a:r>
                      <a:endParaRPr lang="en-US"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600" u="none" strike="noStrike">
                          <a:effectLst/>
                        </a:rPr>
                        <a:t>AT, DE, FI, FR, IT, LT, NO, SE</a:t>
                      </a:r>
                      <a:endParaRPr lang="en-US"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600" u="none" strike="noStrike">
                          <a:effectLst/>
                        </a:rPr>
                        <a:t>471</a:t>
                      </a:r>
                      <a:endParaRPr lang="en-US" sz="16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0004"/>
                  </a:ext>
                </a:extLst>
              </a:tr>
              <a:tr h="301492">
                <a:tc>
                  <a:txBody>
                    <a:bodyPr/>
                    <a:lstStyle/>
                    <a:p>
                      <a:pPr algn="ctr" fontAlgn="ctr"/>
                      <a:r>
                        <a:rPr lang="en-US" sz="1600" u="none" strike="noStrike">
                          <a:effectLst/>
                        </a:rPr>
                        <a:t>Pinus cembra</a:t>
                      </a:r>
                      <a:endParaRPr lang="en-US" sz="1600" b="1" i="1"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600" u="none" strike="noStrike">
                          <a:effectLst/>
                        </a:rPr>
                        <a:t>Alp</a:t>
                      </a:r>
                      <a:endParaRPr lang="en-US"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600" u="none" strike="noStrike">
                          <a:effectLst/>
                        </a:rPr>
                        <a:t>Fragmentation, habitat loss</a:t>
                      </a:r>
                      <a:endParaRPr lang="en-US"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600" u="none" strike="noStrike">
                          <a:effectLst/>
                        </a:rPr>
                        <a:t>AT</a:t>
                      </a:r>
                      <a:endParaRPr lang="en-US"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600" u="none" strike="noStrike">
                          <a:effectLst/>
                        </a:rPr>
                        <a:t>56</a:t>
                      </a:r>
                      <a:endParaRPr lang="en-US" sz="16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0005"/>
                  </a:ext>
                </a:extLst>
              </a:tr>
              <a:tr h="301492">
                <a:tc>
                  <a:txBody>
                    <a:bodyPr/>
                    <a:lstStyle/>
                    <a:p>
                      <a:pPr algn="ctr" fontAlgn="ctr"/>
                      <a:r>
                        <a:rPr lang="en-US" sz="1600" u="none" strike="noStrike">
                          <a:effectLst/>
                        </a:rPr>
                        <a:t>Pinus halepensis</a:t>
                      </a:r>
                      <a:endParaRPr lang="en-US" sz="1600" b="1" i="1"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600" u="none" strike="noStrike">
                          <a:effectLst/>
                        </a:rPr>
                        <a:t>Med</a:t>
                      </a:r>
                      <a:endParaRPr lang="en-US"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600" u="none" strike="noStrike">
                          <a:effectLst/>
                        </a:rPr>
                        <a:t>Forest fire</a:t>
                      </a:r>
                      <a:endParaRPr lang="en-US"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600" u="none" strike="noStrike">
                          <a:effectLst/>
                        </a:rPr>
                        <a:t>ES, FR, IT, GR</a:t>
                      </a:r>
                      <a:endParaRPr lang="en-US"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600" u="none" strike="noStrike">
                          <a:effectLst/>
                        </a:rPr>
                        <a:t>26</a:t>
                      </a:r>
                      <a:endParaRPr lang="en-US" sz="16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0006"/>
                  </a:ext>
                </a:extLst>
              </a:tr>
              <a:tr h="301492">
                <a:tc>
                  <a:txBody>
                    <a:bodyPr/>
                    <a:lstStyle/>
                    <a:p>
                      <a:pPr algn="ctr" fontAlgn="ctr"/>
                      <a:r>
                        <a:rPr lang="en-US" sz="1600" u="none" strike="noStrike">
                          <a:effectLst/>
                        </a:rPr>
                        <a:t>Pinus nigra</a:t>
                      </a:r>
                      <a:endParaRPr lang="en-US" sz="1600" b="1" i="1"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600" u="none" strike="noStrike">
                          <a:effectLst/>
                        </a:rPr>
                        <a:t>Alp, Con, Med</a:t>
                      </a:r>
                      <a:endParaRPr lang="en-US"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600" u="none" strike="noStrike">
                          <a:effectLst/>
                        </a:rPr>
                        <a:t>Habitat loss, hybridization</a:t>
                      </a:r>
                      <a:endParaRPr lang="en-US"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600" u="none" strike="noStrike">
                          <a:effectLst/>
                        </a:rPr>
                        <a:t>DE, ES, FR, GR</a:t>
                      </a:r>
                      <a:endParaRPr lang="en-US"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600" u="none" strike="noStrike">
                          <a:effectLst/>
                        </a:rPr>
                        <a:t>145</a:t>
                      </a:r>
                      <a:endParaRPr lang="en-US" sz="16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0007"/>
                  </a:ext>
                </a:extLst>
              </a:tr>
              <a:tr h="301492">
                <a:tc>
                  <a:txBody>
                    <a:bodyPr/>
                    <a:lstStyle/>
                    <a:p>
                      <a:pPr algn="ctr" fontAlgn="ctr"/>
                      <a:r>
                        <a:rPr lang="en-US" sz="1600" u="none" strike="noStrike">
                          <a:effectLst/>
                        </a:rPr>
                        <a:t>Pinus pinaster</a:t>
                      </a:r>
                      <a:endParaRPr lang="en-US" sz="1600" b="1" i="1"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600" u="none" strike="noStrike">
                          <a:effectLst/>
                        </a:rPr>
                        <a:t>Atl, Med</a:t>
                      </a:r>
                      <a:endParaRPr lang="en-US"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600" u="none" strike="noStrike">
                          <a:effectLst/>
                        </a:rPr>
                        <a:t>Forest fire, pests</a:t>
                      </a:r>
                      <a:endParaRPr lang="en-US"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600" u="none" strike="noStrike">
                          <a:effectLst/>
                        </a:rPr>
                        <a:t>ES, FR, IT, GR</a:t>
                      </a:r>
                      <a:endParaRPr lang="en-US"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600" u="none" strike="noStrike">
                          <a:effectLst/>
                        </a:rPr>
                        <a:t>42</a:t>
                      </a:r>
                      <a:endParaRPr lang="en-US" sz="16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0008"/>
                  </a:ext>
                </a:extLst>
              </a:tr>
              <a:tr h="301492">
                <a:tc>
                  <a:txBody>
                    <a:bodyPr/>
                    <a:lstStyle/>
                    <a:p>
                      <a:pPr algn="ctr" fontAlgn="ctr"/>
                      <a:r>
                        <a:rPr lang="en-US" sz="1600" u="none" strike="noStrike">
                          <a:effectLst/>
                        </a:rPr>
                        <a:t>Pinus sylvestris</a:t>
                      </a:r>
                      <a:endParaRPr lang="en-US" sz="1600" b="1" i="1"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600" u="none" strike="noStrike">
                          <a:effectLst/>
                        </a:rPr>
                        <a:t>Alp, Bor, Con, Med</a:t>
                      </a:r>
                      <a:endParaRPr lang="en-US"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600" u="none" strike="noStrike">
                          <a:effectLst/>
                        </a:rPr>
                        <a:t>Climate change</a:t>
                      </a:r>
                      <a:endParaRPr lang="en-US"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ES" sz="1600" u="none" strike="noStrike">
                          <a:effectLst/>
                        </a:rPr>
                        <a:t>DE, ES, FI, FR, LT, NO, SE</a:t>
                      </a:r>
                      <a:endParaRPr lang="es-ES"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600" u="none" strike="noStrike">
                          <a:effectLst/>
                        </a:rPr>
                        <a:t>313</a:t>
                      </a:r>
                      <a:endParaRPr lang="en-US" sz="16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0009"/>
                  </a:ext>
                </a:extLst>
              </a:tr>
              <a:tr h="301492">
                <a:tc>
                  <a:txBody>
                    <a:bodyPr/>
                    <a:lstStyle/>
                    <a:p>
                      <a:pPr algn="ctr" fontAlgn="ctr"/>
                      <a:r>
                        <a:rPr lang="en-US" sz="1600" u="sng" strike="noStrike">
                          <a:effectLst/>
                        </a:rPr>
                        <a:t>Populus nigra</a:t>
                      </a:r>
                      <a:endParaRPr lang="en-US" sz="1600" b="1" i="1" u="sng"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600" u="none" strike="noStrike">
                          <a:effectLst/>
                        </a:rPr>
                        <a:t>Atl, Alp, Con, Med</a:t>
                      </a:r>
                      <a:endParaRPr lang="en-US"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600" u="none" strike="noStrike">
                          <a:effectLst/>
                        </a:rPr>
                        <a:t>Habitat loss, hybridization</a:t>
                      </a:r>
                      <a:endParaRPr lang="en-US"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600" u="none" strike="noStrike">
                          <a:effectLst/>
                        </a:rPr>
                        <a:t>DE, ES, FR, IT</a:t>
                      </a:r>
                      <a:endParaRPr lang="en-US"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600" u="none" strike="noStrike">
                          <a:effectLst/>
                        </a:rPr>
                        <a:t>30</a:t>
                      </a:r>
                      <a:endParaRPr lang="en-US" sz="16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0010"/>
                  </a:ext>
                </a:extLst>
              </a:tr>
              <a:tr h="301492">
                <a:tc>
                  <a:txBody>
                    <a:bodyPr/>
                    <a:lstStyle/>
                    <a:p>
                      <a:pPr algn="ctr" fontAlgn="ctr"/>
                      <a:r>
                        <a:rPr lang="en-US" sz="1600" u="sng" strike="noStrike">
                          <a:effectLst/>
                        </a:rPr>
                        <a:t>Quercus petraea</a:t>
                      </a:r>
                      <a:endParaRPr lang="en-US" sz="1600" b="1" i="1" u="sng"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600" u="none" strike="noStrike">
                          <a:effectLst/>
                        </a:rPr>
                        <a:t>Atl, Con</a:t>
                      </a:r>
                      <a:endParaRPr lang="en-US"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600" u="none" strike="noStrike">
                          <a:effectLst/>
                        </a:rPr>
                        <a:t>Pests, hybridization</a:t>
                      </a:r>
                      <a:endParaRPr lang="en-US"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600" u="none" strike="noStrike">
                          <a:effectLst/>
                        </a:rPr>
                        <a:t>AT, DE, FR, NO</a:t>
                      </a:r>
                      <a:endParaRPr lang="en-US"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600" u="none" strike="noStrike">
                          <a:effectLst/>
                        </a:rPr>
                        <a:t>250</a:t>
                      </a:r>
                      <a:endParaRPr lang="en-US" sz="16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0011"/>
                  </a:ext>
                </a:extLst>
              </a:tr>
              <a:tr h="304987">
                <a:tc>
                  <a:txBody>
                    <a:bodyPr/>
                    <a:lstStyle/>
                    <a:p>
                      <a:pPr algn="ctr" fontAlgn="ctr"/>
                      <a:r>
                        <a:rPr lang="en-US" sz="1600" u="none" strike="noStrike">
                          <a:effectLst/>
                        </a:rPr>
                        <a:t>Taxus baccata</a:t>
                      </a:r>
                      <a:endParaRPr lang="en-US" sz="1600" b="1" i="1"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600" u="none" strike="noStrike">
                          <a:effectLst/>
                        </a:rPr>
                        <a:t>Alp, Atl, Con, Med</a:t>
                      </a:r>
                      <a:endParaRPr lang="en-US"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600" u="none" strike="noStrike" dirty="0">
                          <a:effectLst/>
                        </a:rPr>
                        <a:t>Fragmentation, habitat loss</a:t>
                      </a:r>
                      <a:endParaRPr lang="en-US" sz="16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600" u="none" strike="noStrike">
                          <a:effectLst/>
                        </a:rPr>
                        <a:t>ES, IT</a:t>
                      </a:r>
                      <a:endParaRPr lang="en-US"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600" u="none" strike="noStrike" dirty="0">
                          <a:effectLst/>
                        </a:rPr>
                        <a:t>56</a:t>
                      </a:r>
                      <a:endParaRPr lang="en-US" sz="16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1146080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1538" y="762000"/>
            <a:ext cx="7415210" cy="785817"/>
          </a:xfrm>
        </p:spPr>
        <p:txBody>
          <a:bodyPr/>
          <a:lstStyle/>
          <a:p>
            <a:r>
              <a:rPr lang="en-US" i="1" dirty="0" smtClean="0"/>
              <a:t>In-situ</a:t>
            </a:r>
            <a:r>
              <a:rPr lang="en-US" dirty="0" smtClean="0"/>
              <a:t> and </a:t>
            </a:r>
            <a:r>
              <a:rPr lang="en-US" i="1" dirty="0" smtClean="0"/>
              <a:t>ex-situ</a:t>
            </a:r>
            <a:r>
              <a:rPr lang="en-US" dirty="0" smtClean="0"/>
              <a:t> collections</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371600"/>
            <a:ext cx="8849960" cy="5001323"/>
          </a:xfrm>
          <a:prstGeom prst="rect">
            <a:avLst/>
          </a:prstGeom>
        </p:spPr>
      </p:pic>
    </p:spTree>
    <p:extLst>
      <p:ext uri="{BB962C8B-B14F-4D97-AF65-F5344CB8AC3E}">
        <p14:creationId xmlns:p14="http://schemas.microsoft.com/office/powerpoint/2010/main" val="112065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911596"/>
            <a:ext cx="7415210" cy="785817"/>
          </a:xfrm>
        </p:spPr>
        <p:txBody>
          <a:bodyPr/>
          <a:lstStyle/>
          <a:p>
            <a:r>
              <a:rPr lang="en-US" dirty="0" smtClean="0"/>
              <a:t>Sampling of trees</a:t>
            </a:r>
            <a:endParaRPr lang="en-US" dirty="0"/>
          </a:p>
        </p:txBody>
      </p:sp>
      <p:pic>
        <p:nvPicPr>
          <p:cNvPr id="4" name="Picture 3"/>
          <p:cNvPicPr>
            <a:picLocks noChangeAspect="1"/>
          </p:cNvPicPr>
          <p:nvPr/>
        </p:nvPicPr>
        <p:blipFill>
          <a:blip r:embed="rId3"/>
          <a:stretch>
            <a:fillRect/>
          </a:stretch>
        </p:blipFill>
        <p:spPr>
          <a:xfrm>
            <a:off x="-76200" y="1631285"/>
            <a:ext cx="4991100" cy="3752850"/>
          </a:xfrm>
          <a:prstGeom prst="rect">
            <a:avLst/>
          </a:prstGeom>
        </p:spPr>
      </p:pic>
      <p:sp>
        <p:nvSpPr>
          <p:cNvPr id="5" name="TextBox 4"/>
          <p:cNvSpPr txBox="1"/>
          <p:nvPr/>
        </p:nvSpPr>
        <p:spPr>
          <a:xfrm>
            <a:off x="2569355" y="5438071"/>
            <a:ext cx="4691090" cy="246221"/>
          </a:xfrm>
          <a:prstGeom prst="rect">
            <a:avLst/>
          </a:prstGeom>
        </p:spPr>
        <p:txBody>
          <a:bodyPr wrap="square" rtlCol="0">
            <a:spAutoFit/>
          </a:bodyPr>
          <a:lstStyle/>
          <a:p>
            <a:pPr>
              <a:spcBef>
                <a:spcPct val="0"/>
              </a:spcBef>
            </a:pPr>
            <a:r>
              <a:rPr kumimoji="0" lang="en-US" sz="1000" i="0" u="none" strike="noStrike" kern="1200" cap="none" spc="0" normalizeH="0" baseline="0" noProof="0" dirty="0" smtClean="0">
                <a:ln>
                  <a:noFill/>
                </a:ln>
                <a:solidFill>
                  <a:srgbClr val="5C6266"/>
                </a:solidFill>
                <a:effectLst/>
                <a:uLnTx/>
                <a:uFillTx/>
                <a:latin typeface="ArialMT"/>
                <a:ea typeface="+mj-ea"/>
                <a:cs typeface="+mj-cs"/>
              </a:rPr>
              <a:t>Photo: </a:t>
            </a:r>
            <a:r>
              <a:rPr lang="it-IT" sz="1000" dirty="0">
                <a:latin typeface="ArialMT"/>
              </a:rPr>
              <a:t>Populus nigra in Rio Alberche (Spain</a:t>
            </a:r>
            <a:r>
              <a:rPr lang="it-IT" sz="1000" dirty="0" smtClean="0">
                <a:latin typeface="ArialMT"/>
              </a:rPr>
              <a:t>). Credit: Barbara Carvalho/CSIC</a:t>
            </a:r>
            <a:endParaRPr kumimoji="0" lang="en-US" sz="1000" i="0" u="none" strike="noStrike" kern="1200" cap="none" spc="0" normalizeH="0" baseline="0" noProof="0" dirty="0" err="1" smtClean="0">
              <a:ln>
                <a:noFill/>
              </a:ln>
              <a:solidFill>
                <a:srgbClr val="5C6266"/>
              </a:solidFill>
              <a:effectLst/>
              <a:uLnTx/>
              <a:uFillTx/>
              <a:latin typeface="ArialMT"/>
              <a:ea typeface="+mj-ea"/>
              <a:cs typeface="+mj-cs"/>
            </a:endParaRPr>
          </a:p>
        </p:txBody>
      </p:sp>
      <p:pic>
        <p:nvPicPr>
          <p:cNvPr id="6" name="Picture 5"/>
          <p:cNvPicPr>
            <a:picLocks noChangeAspect="1"/>
          </p:cNvPicPr>
          <p:nvPr/>
        </p:nvPicPr>
        <p:blipFill rotWithShape="1">
          <a:blip r:embed="rId4"/>
          <a:srcRect l="5664" t="247" r="15317" b="-247"/>
          <a:stretch/>
        </p:blipFill>
        <p:spPr>
          <a:xfrm>
            <a:off x="4800600" y="1697413"/>
            <a:ext cx="4251989" cy="3568655"/>
          </a:xfrm>
          <a:prstGeom prst="rect">
            <a:avLst/>
          </a:prstGeom>
        </p:spPr>
      </p:pic>
    </p:spTree>
    <p:extLst>
      <p:ext uri="{BB962C8B-B14F-4D97-AF65-F5344CB8AC3E}">
        <p14:creationId xmlns:p14="http://schemas.microsoft.com/office/powerpoint/2010/main" val="2017159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b="28666"/>
          <a:stretch/>
        </p:blipFill>
        <p:spPr>
          <a:xfrm>
            <a:off x="3843005" y="4009135"/>
            <a:ext cx="5319283" cy="2845817"/>
          </a:xfrm>
          <a:prstGeom prst="rect">
            <a:avLst/>
          </a:prstGeom>
        </p:spPr>
      </p:pic>
      <p:sp>
        <p:nvSpPr>
          <p:cNvPr id="2" name="Title 1"/>
          <p:cNvSpPr>
            <a:spLocks noGrp="1"/>
          </p:cNvSpPr>
          <p:nvPr>
            <p:ph type="ctrTitle"/>
          </p:nvPr>
        </p:nvSpPr>
        <p:spPr>
          <a:xfrm>
            <a:off x="897923" y="1143000"/>
            <a:ext cx="7415210" cy="785817"/>
          </a:xfrm>
        </p:spPr>
        <p:txBody>
          <a:bodyPr/>
          <a:lstStyle/>
          <a:p>
            <a:r>
              <a:rPr lang="en-US" dirty="0" smtClean="0"/>
              <a:t>Sampling protocol</a:t>
            </a:r>
            <a:endParaRPr lang="en-US" dirty="0"/>
          </a:p>
        </p:txBody>
      </p:sp>
      <p:sp>
        <p:nvSpPr>
          <p:cNvPr id="4" name="TextBox 3"/>
          <p:cNvSpPr txBox="1"/>
          <p:nvPr/>
        </p:nvSpPr>
        <p:spPr>
          <a:xfrm>
            <a:off x="4605528" y="6611779"/>
            <a:ext cx="4691090" cy="246221"/>
          </a:xfrm>
          <a:prstGeom prst="rect">
            <a:avLst/>
          </a:prstGeom>
        </p:spPr>
        <p:txBody>
          <a:bodyPr wrap="square" rtlCol="0">
            <a:spAutoFit/>
          </a:bodyPr>
          <a:lstStyle/>
          <a:p>
            <a:pPr>
              <a:spcBef>
                <a:spcPct val="0"/>
              </a:spcBef>
            </a:pPr>
            <a:r>
              <a:rPr kumimoji="0" lang="en-US" sz="1000" i="0" u="none" strike="noStrike" kern="1200" cap="none" spc="0" normalizeH="0" baseline="0" noProof="0" dirty="0" smtClean="0">
                <a:ln>
                  <a:noFill/>
                </a:ln>
                <a:solidFill>
                  <a:schemeClr val="bg1"/>
                </a:solidFill>
                <a:effectLst/>
                <a:uLnTx/>
                <a:uFillTx/>
                <a:latin typeface="ArialMT"/>
                <a:ea typeface="+mj-ea"/>
                <a:cs typeface="+mj-cs"/>
              </a:rPr>
              <a:t>Photo: </a:t>
            </a:r>
            <a:r>
              <a:rPr kumimoji="0" lang="en-US" sz="1000" u="none" strike="noStrike" kern="1200" cap="none" spc="0" normalizeH="0" baseline="0" noProof="0" dirty="0" smtClean="0">
                <a:ln>
                  <a:noFill/>
                </a:ln>
                <a:solidFill>
                  <a:schemeClr val="bg1"/>
                </a:solidFill>
                <a:effectLst/>
                <a:uLnTx/>
                <a:uFillTx/>
                <a:latin typeface="ArialMT"/>
                <a:ea typeface="+mj-ea"/>
                <a:cs typeface="+mj-cs"/>
              </a:rPr>
              <a:t>Sampling</a:t>
            </a:r>
            <a:r>
              <a:rPr kumimoji="0" lang="en-US" sz="1000" i="1" u="none" strike="noStrike" kern="1200" cap="none" spc="0" normalizeH="0" noProof="0" dirty="0" smtClean="0">
                <a:ln>
                  <a:noFill/>
                </a:ln>
                <a:solidFill>
                  <a:schemeClr val="bg1"/>
                </a:solidFill>
                <a:effectLst/>
                <a:uLnTx/>
                <a:uFillTx/>
                <a:latin typeface="ArialMT"/>
                <a:ea typeface="+mj-ea"/>
                <a:cs typeface="+mj-cs"/>
              </a:rPr>
              <a:t> </a:t>
            </a:r>
            <a:r>
              <a:rPr kumimoji="0" lang="en-US" sz="1000" i="0" u="none" strike="noStrike" kern="1200" cap="none" spc="0" normalizeH="0" noProof="0" dirty="0" smtClean="0">
                <a:ln>
                  <a:noFill/>
                </a:ln>
                <a:solidFill>
                  <a:schemeClr val="bg1"/>
                </a:solidFill>
                <a:effectLst/>
                <a:uLnTx/>
                <a:uFillTx/>
                <a:latin typeface="ArialMT"/>
                <a:ea typeface="+mj-ea"/>
                <a:cs typeface="+mj-cs"/>
              </a:rPr>
              <a:t>in </a:t>
            </a:r>
            <a:r>
              <a:rPr lang="it-IT" sz="1000" dirty="0" smtClean="0">
                <a:solidFill>
                  <a:schemeClr val="bg1"/>
                </a:solidFill>
                <a:latin typeface="ArialMT"/>
              </a:rPr>
              <a:t>Finland. Credit: Tanya </a:t>
            </a:r>
            <a:r>
              <a:rPr lang="it-IT" sz="1000" dirty="0">
                <a:solidFill>
                  <a:schemeClr val="bg1"/>
                </a:solidFill>
                <a:latin typeface="ArialMT"/>
              </a:rPr>
              <a:t>Pyhäjärvi</a:t>
            </a:r>
            <a:endParaRPr kumimoji="0" lang="en-US" sz="1000" i="0" u="none" strike="noStrike" kern="1200" cap="none" spc="0" normalizeH="0" baseline="0" noProof="0" dirty="0" err="1" smtClean="0">
              <a:ln>
                <a:noFill/>
              </a:ln>
              <a:solidFill>
                <a:schemeClr val="bg1"/>
              </a:solidFill>
              <a:effectLst/>
              <a:uLnTx/>
              <a:uFillTx/>
              <a:latin typeface="ArialMT"/>
              <a:ea typeface="+mj-ea"/>
              <a:cs typeface="+mj-cs"/>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467100"/>
            <a:ext cx="4521200" cy="33909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 y="2027935"/>
            <a:ext cx="9144000" cy="1981200"/>
          </a:xfrm>
          <a:prstGeom prst="rect">
            <a:avLst/>
          </a:prstGeom>
        </p:spPr>
      </p:pic>
    </p:spTree>
    <p:extLst>
      <p:ext uri="{BB962C8B-B14F-4D97-AF65-F5344CB8AC3E}">
        <p14:creationId xmlns:p14="http://schemas.microsoft.com/office/powerpoint/2010/main" val="1516357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1538" y="739936"/>
            <a:ext cx="7415210" cy="785817"/>
          </a:xfrm>
        </p:spPr>
        <p:txBody>
          <a:bodyPr/>
          <a:lstStyle/>
          <a:p>
            <a:r>
              <a:rPr lang="en-US" dirty="0" smtClean="0"/>
              <a:t>Work packages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371600"/>
            <a:ext cx="6920410" cy="5220336"/>
          </a:xfrm>
          <a:prstGeom prst="rect">
            <a:avLst/>
          </a:prstGeom>
        </p:spPr>
      </p:pic>
    </p:spTree>
    <p:extLst>
      <p:ext uri="{BB962C8B-B14F-4D97-AF65-F5344CB8AC3E}">
        <p14:creationId xmlns:p14="http://schemas.microsoft.com/office/powerpoint/2010/main" val="3339532502"/>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marL="0" marR="0" indent="0" algn="l" defTabSz="914400" rtl="0" eaLnBrk="1" fontAlgn="auto" latinLnBrk="0" hangingPunct="1">
          <a:lnSpc>
            <a:spcPct val="100000"/>
          </a:lnSpc>
          <a:spcBef>
            <a:spcPct val="0"/>
          </a:spcBef>
          <a:spcAft>
            <a:spcPts val="0"/>
          </a:spcAft>
          <a:buClrTx/>
          <a:buSzTx/>
          <a:buFontTx/>
          <a:buNone/>
          <a:tabLst/>
          <a:defRPr kumimoji="0" sz="1600" b="1" i="0" u="none" strike="noStrike" kern="1200" cap="none" spc="0" normalizeH="0" baseline="0" noProof="0" dirty="0" err="1" smtClean="0">
            <a:ln>
              <a:noFill/>
            </a:ln>
            <a:solidFill>
              <a:srgbClr val="5C6266"/>
            </a:solidFill>
            <a:effectLst/>
            <a:uLnTx/>
            <a:uFillTx/>
            <a:latin typeface="ArialMT"/>
            <a:ea typeface="+mj-ea"/>
            <a:cs typeface="+mj-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Gentree template</Template>
  <TotalTime>281</TotalTime>
  <Words>733</Words>
  <Application>Microsoft Office PowerPoint</Application>
  <PresentationFormat>On-screen Show (4:3)</PresentationFormat>
  <Paragraphs>127</Paragraphs>
  <Slides>11</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Arial-BoldMT</vt:lpstr>
      <vt:lpstr>ArialMT</vt:lpstr>
      <vt:lpstr>Calibri</vt:lpstr>
      <vt:lpstr>Motyw pakietu Office</vt:lpstr>
      <vt:lpstr>PowerPoint Presentation</vt:lpstr>
      <vt:lpstr>General info</vt:lpstr>
      <vt:lpstr>Overall concept and expected impact</vt:lpstr>
      <vt:lpstr>Partners</vt:lpstr>
      <vt:lpstr>Investigated species</vt:lpstr>
      <vt:lpstr>In-situ and ex-situ collections</vt:lpstr>
      <vt:lpstr>Sampling of trees</vt:lpstr>
      <vt:lpstr>Sampling protocol</vt:lpstr>
      <vt:lpstr>Work packages</vt:lpstr>
      <vt:lpstr>PowerPoint Presentation</vt:lpstr>
      <vt:lpstr>More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Hermanowicz, Ewa (Bioversity)</dc:creator>
  <cp:lastModifiedBy>Hermanowicz, Ewa (Bioversity)</cp:lastModifiedBy>
  <cp:revision>17</cp:revision>
  <dcterms:created xsi:type="dcterms:W3CDTF">2016-10-14T10:08:42Z</dcterms:created>
  <dcterms:modified xsi:type="dcterms:W3CDTF">2017-01-10T13:22:45Z</dcterms:modified>
</cp:coreProperties>
</file>